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2" r:id="rId2"/>
    <p:sldId id="265" r:id="rId3"/>
    <p:sldId id="266" r:id="rId4"/>
    <p:sldId id="264" r:id="rId5"/>
    <p:sldId id="267" r:id="rId6"/>
    <p:sldId id="268" r:id="rId7"/>
    <p:sldId id="269" r:id="rId8"/>
    <p:sldId id="272" r:id="rId9"/>
    <p:sldId id="273" r:id="rId10"/>
    <p:sldId id="271" r:id="rId11"/>
    <p:sldId id="270" r:id="rId12"/>
    <p:sldId id="256" r:id="rId13"/>
    <p:sldId id="258" r:id="rId14"/>
    <p:sldId id="259" r:id="rId15"/>
    <p:sldId id="261" r:id="rId16"/>
    <p:sldId id="260" r:id="rId17"/>
    <p:sldId id="274" r:id="rId18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1919"/>
    <a:srgbClr val="151515"/>
    <a:srgbClr val="110F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18" autoAdjust="0"/>
  </p:normalViewPr>
  <p:slideViewPr>
    <p:cSldViewPr>
      <p:cViewPr>
        <p:scale>
          <a:sx n="94" d="100"/>
          <a:sy n="94" d="100"/>
        </p:scale>
        <p:origin x="-129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2AE15-0FB9-4DB6-9D88-FA2F4CC8A807}" type="datetimeFigureOut">
              <a:rPr lang="lt-LT" smtClean="0"/>
              <a:pPr/>
              <a:t>2012.11.20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DA51C5-86A3-44C2-BFEB-CBF1AA7BE1B3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30478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A51C5-86A3-44C2-BFEB-CBF1AA7BE1B3}" type="slidenum">
              <a:rPr lang="lt-LT" smtClean="0"/>
              <a:pPr/>
              <a:t>11</a:t>
            </a:fld>
            <a:endParaRPr lang="lt-L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A51C5-86A3-44C2-BFEB-CBF1AA7BE1B3}" type="slidenum">
              <a:rPr lang="lt-LT" smtClean="0"/>
              <a:pPr/>
              <a:t>12</a:t>
            </a:fld>
            <a:endParaRPr lang="lt-L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D24E1-2AA9-47CB-843A-2B08CD0CF77C}" type="datetimeFigureOut">
              <a:rPr lang="lt-LT" smtClean="0"/>
              <a:pPr/>
              <a:t>2012.11.20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BBA0-FB67-4E2B-B868-EC628DBF8CFF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D24E1-2AA9-47CB-843A-2B08CD0CF77C}" type="datetimeFigureOut">
              <a:rPr lang="lt-LT" smtClean="0"/>
              <a:pPr/>
              <a:t>2012.11.20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BBA0-FB67-4E2B-B868-EC628DBF8CFF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D24E1-2AA9-47CB-843A-2B08CD0CF77C}" type="datetimeFigureOut">
              <a:rPr lang="lt-LT" smtClean="0"/>
              <a:pPr/>
              <a:t>2012.11.20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BBA0-FB67-4E2B-B868-EC628DBF8CFF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D24E1-2AA9-47CB-843A-2B08CD0CF77C}" type="datetimeFigureOut">
              <a:rPr lang="lt-LT" smtClean="0"/>
              <a:pPr/>
              <a:t>2012.11.20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BBA0-FB67-4E2B-B868-EC628DBF8CFF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D24E1-2AA9-47CB-843A-2B08CD0CF77C}" type="datetimeFigureOut">
              <a:rPr lang="lt-LT" smtClean="0"/>
              <a:pPr/>
              <a:t>2012.11.20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BBA0-FB67-4E2B-B868-EC628DBF8CFF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D24E1-2AA9-47CB-843A-2B08CD0CF77C}" type="datetimeFigureOut">
              <a:rPr lang="lt-LT" smtClean="0"/>
              <a:pPr/>
              <a:t>2012.11.20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BBA0-FB67-4E2B-B868-EC628DBF8CFF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D24E1-2AA9-47CB-843A-2B08CD0CF77C}" type="datetimeFigureOut">
              <a:rPr lang="lt-LT" smtClean="0"/>
              <a:pPr/>
              <a:t>2012.11.20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BBA0-FB67-4E2B-B868-EC628DBF8CFF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D24E1-2AA9-47CB-843A-2B08CD0CF77C}" type="datetimeFigureOut">
              <a:rPr lang="lt-LT" smtClean="0"/>
              <a:pPr/>
              <a:t>2012.11.20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BBA0-FB67-4E2B-B868-EC628DBF8CFF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D24E1-2AA9-47CB-843A-2B08CD0CF77C}" type="datetimeFigureOut">
              <a:rPr lang="lt-LT" smtClean="0"/>
              <a:pPr/>
              <a:t>2012.11.20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BBA0-FB67-4E2B-B868-EC628DBF8CFF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D24E1-2AA9-47CB-843A-2B08CD0CF77C}" type="datetimeFigureOut">
              <a:rPr lang="lt-LT" smtClean="0"/>
              <a:pPr/>
              <a:t>2012.11.20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BBA0-FB67-4E2B-B868-EC628DBF8CFF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D24E1-2AA9-47CB-843A-2B08CD0CF77C}" type="datetimeFigureOut">
              <a:rPr lang="lt-LT" smtClean="0"/>
              <a:pPr/>
              <a:t>2012.11.20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BBA0-FB67-4E2B-B868-EC628DBF8CFF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D24E1-2AA9-47CB-843A-2B08CD0CF77C}" type="datetimeFigureOut">
              <a:rPr lang="lt-LT" smtClean="0"/>
              <a:pPr/>
              <a:t>2012.11.20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2BBA0-FB67-4E2B-B868-EC628DBF8CFF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etsy.com/listing/71756133/vintage-bakelite-dark-apple-juice-amber?image_id=325795724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19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340769"/>
            <a:ext cx="8208912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sz="3600" dirty="0" smtClean="0">
              <a:solidFill>
                <a:srgbClr val="FFC000"/>
              </a:solidFill>
              <a:latin typeface="Constantia" pitchFamily="18" charset="0"/>
            </a:endParaRPr>
          </a:p>
          <a:p>
            <a:pPr algn="ctr"/>
            <a:r>
              <a:rPr lang="sv-SE" sz="3600" dirty="0" smtClean="0">
                <a:solidFill>
                  <a:srgbClr val="FFC000"/>
                </a:solidFill>
                <a:latin typeface="Constantia" pitchFamily="18" charset="0"/>
              </a:rPr>
              <a:t>Amber in Pliny the Elder’s Natural History</a:t>
            </a:r>
          </a:p>
          <a:p>
            <a:endParaRPr lang="sv-SE" sz="3600" dirty="0">
              <a:latin typeface="Constantia" pitchFamily="18" charset="0"/>
            </a:endParaRPr>
          </a:p>
          <a:p>
            <a:pPr algn="ctr"/>
            <a:endParaRPr lang="en-US" sz="1200" dirty="0" smtClean="0">
              <a:latin typeface="Constantia" pitchFamily="18" charset="0"/>
            </a:endParaRPr>
          </a:p>
          <a:p>
            <a:pPr algn="ctr"/>
            <a:endParaRPr lang="sv-SE" sz="1200" dirty="0" smtClean="0">
              <a:latin typeface="Constantia" pitchFamily="18" charset="0"/>
            </a:endParaRPr>
          </a:p>
          <a:p>
            <a:pPr algn="ctr"/>
            <a:endParaRPr lang="en-US" sz="900" dirty="0" smtClean="0">
              <a:latin typeface="Constantia" pitchFamily="18" charset="0"/>
            </a:endParaRPr>
          </a:p>
          <a:p>
            <a:pPr algn="ctr"/>
            <a:endParaRPr lang="en-US" sz="900" dirty="0" smtClean="0">
              <a:latin typeface="Constantia" pitchFamily="18" charset="0"/>
            </a:endParaRPr>
          </a:p>
          <a:p>
            <a:pPr algn="ctr"/>
            <a:endParaRPr lang="en-US" sz="900" dirty="0" smtClean="0">
              <a:latin typeface="Constantia" pitchFamily="18" charset="0"/>
            </a:endParaRPr>
          </a:p>
          <a:p>
            <a:pPr algn="ctr"/>
            <a:endParaRPr lang="sv-SE" sz="900" dirty="0" smtClean="0">
              <a:latin typeface="Constantia" pitchFamily="18" charset="0"/>
            </a:endParaRPr>
          </a:p>
          <a:p>
            <a:pPr algn="ctr"/>
            <a:r>
              <a:rPr lang="sv-SE" sz="2000" dirty="0" smtClean="0">
                <a:latin typeface="Constantia" pitchFamily="18" charset="0"/>
                <a:cs typeface="Times New Roman" pitchFamily="18" charset="0"/>
              </a:rPr>
              <a:t>                   </a:t>
            </a:r>
            <a:r>
              <a:rPr lang="lt-LT" sz="2000" dirty="0" smtClean="0">
                <a:latin typeface="Constantia" pitchFamily="18" charset="0"/>
                <a:cs typeface="Times New Roman" pitchFamily="18" charset="0"/>
              </a:rPr>
              <a:t>               </a:t>
            </a:r>
            <a:r>
              <a:rPr lang="en-US" sz="2000" dirty="0" smtClean="0">
                <a:latin typeface="Constantia" pitchFamily="18" charset="0"/>
                <a:cs typeface="Times New Roman" pitchFamily="18" charset="0"/>
              </a:rPr>
              <a:t>        </a:t>
            </a:r>
            <a:r>
              <a:rPr lang="sv-SE" sz="2000" dirty="0" smtClean="0">
                <a:latin typeface="Times New Roman" pitchFamily="18" charset="0"/>
                <a:cs typeface="Times New Roman" pitchFamily="18" charset="0"/>
              </a:rPr>
              <a:t>Dalia Andziulyt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ė</a:t>
            </a:r>
          </a:p>
          <a:p>
            <a:pPr algn="ctr"/>
            <a:r>
              <a:rPr lang="lt-LT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 			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University of Vilnius</a:t>
            </a:r>
          </a:p>
          <a:p>
            <a:pPr algn="ctr"/>
            <a:endParaRPr lang="sv-SE" sz="2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v-SE" sz="3600" dirty="0" smtClean="0">
              <a:latin typeface="Constantia" pitchFamily="18" charset="0"/>
            </a:endParaRPr>
          </a:p>
          <a:p>
            <a:pPr algn="ctr"/>
            <a:endParaRPr lang="sv-SE" sz="3600" dirty="0">
              <a:latin typeface="Constantia" pitchFamily="18" charset="0"/>
            </a:endParaRPr>
          </a:p>
          <a:p>
            <a:pPr algn="ctr"/>
            <a:endParaRPr lang="sv-SE" sz="3600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836712"/>
            <a:ext cx="7488832" cy="528945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600" i="1" dirty="0">
                <a:solidFill>
                  <a:schemeClr val="bg1"/>
                </a:solidFill>
                <a:latin typeface="Constantia" pitchFamily="18" charset="0"/>
              </a:rPr>
              <a:t>	</a:t>
            </a:r>
            <a:endParaRPr lang="en-US" sz="2600" i="1" dirty="0" smtClean="0">
              <a:solidFill>
                <a:schemeClr val="bg1"/>
              </a:solidFill>
              <a:latin typeface="Constantia" pitchFamily="18" charset="0"/>
            </a:endParaRPr>
          </a:p>
          <a:p>
            <a:pPr>
              <a:buNone/>
            </a:pPr>
            <a:r>
              <a:rPr lang="lt-LT" sz="2600" i="1" dirty="0">
                <a:solidFill>
                  <a:schemeClr val="bg1"/>
                </a:solidFill>
                <a:latin typeface="Constantia" pitchFamily="18" charset="0"/>
              </a:rPr>
              <a:t>	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Pliny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also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mentions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sort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fashion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women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hair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color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brought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Domitius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Nero (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seemingly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father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emperor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Nero),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said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his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wife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hair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to be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like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amber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And wittily comments, that any vices never lack pretentious, grandiose names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lt-LT" sz="2400" i="1" dirty="0" smtClean="0">
              <a:solidFill>
                <a:schemeClr val="bg1"/>
              </a:solidFill>
              <a:latin typeface="Constantia" pitchFamily="18" charset="0"/>
            </a:endParaRPr>
          </a:p>
          <a:p>
            <a:pPr>
              <a:buNone/>
            </a:pPr>
            <a:r>
              <a:rPr lang="lt-LT" sz="2400" b="1" dirty="0" smtClean="0">
                <a:solidFill>
                  <a:srgbClr val="191919"/>
                </a:solidFill>
                <a:latin typeface="Constantia" pitchFamily="18" charset="0"/>
              </a:rPr>
              <a:t>	</a:t>
            </a:r>
            <a:r>
              <a:rPr lang="lt-LT" sz="2000" b="1" dirty="0" smtClean="0">
                <a:solidFill>
                  <a:srgbClr val="191919"/>
                </a:solidFill>
                <a:latin typeface="Constantia" pitchFamily="18" charset="0"/>
              </a:rPr>
              <a:t>C. </a:t>
            </a:r>
            <a:r>
              <a:rPr lang="lt-LT" sz="2000" b="1" dirty="0" err="1" smtClean="0">
                <a:solidFill>
                  <a:srgbClr val="191919"/>
                </a:solidFill>
                <a:latin typeface="Constantia" pitchFamily="18" charset="0"/>
              </a:rPr>
              <a:t>Plinius</a:t>
            </a:r>
            <a:r>
              <a:rPr lang="lt-LT" sz="2000" b="1" dirty="0" smtClean="0">
                <a:solidFill>
                  <a:srgbClr val="191919"/>
                </a:solidFill>
                <a:latin typeface="Constantia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Constantia" pitchFamily="18" charset="0"/>
              </a:rPr>
              <a:t>Secundus</a:t>
            </a:r>
            <a:r>
              <a:rPr lang="lt-LT" sz="2000" b="1" dirty="0" smtClean="0">
                <a:solidFill>
                  <a:srgbClr val="191919"/>
                </a:solidFill>
                <a:latin typeface="Constantia" pitchFamily="18" charset="0"/>
              </a:rPr>
              <a:t>. </a:t>
            </a:r>
            <a:r>
              <a:rPr lang="lt-LT" sz="2000" b="1" i="1" dirty="0" err="1" smtClean="0">
                <a:solidFill>
                  <a:srgbClr val="191919"/>
                </a:solidFill>
                <a:latin typeface="Constantia" pitchFamily="18" charset="0"/>
              </a:rPr>
              <a:t>Naturalis</a:t>
            </a:r>
            <a:r>
              <a:rPr lang="lt-LT" sz="2000" b="1" i="1" dirty="0" smtClean="0">
                <a:solidFill>
                  <a:srgbClr val="191919"/>
                </a:solidFill>
                <a:latin typeface="Constantia" pitchFamily="18" charset="0"/>
              </a:rPr>
              <a:t> </a:t>
            </a:r>
            <a:r>
              <a:rPr lang="lt-LT" sz="2000" b="1" i="1" dirty="0" err="1" smtClean="0">
                <a:solidFill>
                  <a:srgbClr val="191919"/>
                </a:solidFill>
                <a:latin typeface="Constantia" pitchFamily="18" charset="0"/>
              </a:rPr>
              <a:t>Historia</a:t>
            </a:r>
            <a:r>
              <a:rPr lang="lt-LT" sz="2000" b="1" dirty="0" smtClean="0">
                <a:solidFill>
                  <a:srgbClr val="191919"/>
                </a:solidFill>
                <a:latin typeface="Constantia" pitchFamily="18" charset="0"/>
              </a:rPr>
              <a:t>. </a:t>
            </a:r>
            <a:r>
              <a:rPr lang="lt-LT" sz="2000" b="1" i="1" dirty="0" smtClean="0">
                <a:solidFill>
                  <a:srgbClr val="191919"/>
                </a:solidFill>
                <a:latin typeface="Constantia" pitchFamily="18" charset="0"/>
              </a:rPr>
              <a:t>XXXVII</a:t>
            </a:r>
            <a:r>
              <a:rPr lang="lt-LT" sz="2000" b="1" dirty="0" smtClean="0">
                <a:solidFill>
                  <a:srgbClr val="191919"/>
                </a:solidFill>
                <a:latin typeface="Constantia" pitchFamily="18" charset="0"/>
              </a:rPr>
              <a:t>.50</a:t>
            </a:r>
            <a:endParaRPr lang="lt-LT" sz="2000" i="1" dirty="0" smtClean="0">
              <a:solidFill>
                <a:schemeClr val="bg1"/>
              </a:solidFill>
              <a:latin typeface="Constantia" pitchFamily="18" charset="0"/>
            </a:endParaRPr>
          </a:p>
          <a:p>
            <a:pPr>
              <a:buNone/>
            </a:pPr>
            <a:r>
              <a:rPr lang="lt-LT" sz="2400" i="1" dirty="0" smtClean="0">
                <a:solidFill>
                  <a:schemeClr val="bg1"/>
                </a:solidFill>
                <a:latin typeface="Constantia" pitchFamily="18" charset="0"/>
              </a:rPr>
              <a:t>	</a:t>
            </a:r>
            <a:r>
              <a:rPr lang="lt-LT" sz="2400" i="1" dirty="0" err="1" smtClean="0">
                <a:solidFill>
                  <a:schemeClr val="bg1"/>
                </a:solidFill>
                <a:latin typeface="Constantia" pitchFamily="18" charset="0"/>
              </a:rPr>
              <a:t>Domitius</a:t>
            </a:r>
            <a:r>
              <a:rPr lang="lt-LT" sz="2400" i="1" dirty="0" smtClean="0">
                <a:solidFill>
                  <a:schemeClr val="bg1"/>
                </a:solidFill>
                <a:latin typeface="Constantia" pitchFamily="18" charset="0"/>
              </a:rPr>
              <a:t> Nero </a:t>
            </a:r>
            <a:r>
              <a:rPr lang="lt-LT" sz="2400" i="1" dirty="0" err="1" smtClean="0">
                <a:solidFill>
                  <a:schemeClr val="bg1"/>
                </a:solidFill>
                <a:latin typeface="Constantia" pitchFamily="18" charset="0"/>
              </a:rPr>
              <a:t>in</a:t>
            </a:r>
            <a:r>
              <a:rPr lang="lt-LT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2400" i="1" dirty="0" err="1" smtClean="0">
                <a:solidFill>
                  <a:schemeClr val="bg1"/>
                </a:solidFill>
                <a:latin typeface="Constantia" pitchFamily="18" charset="0"/>
              </a:rPr>
              <a:t>ceteris</a:t>
            </a:r>
            <a:r>
              <a:rPr lang="lt-LT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2400" i="1" dirty="0" err="1" smtClean="0">
                <a:solidFill>
                  <a:schemeClr val="bg1"/>
                </a:solidFill>
                <a:latin typeface="Constantia" pitchFamily="18" charset="0"/>
              </a:rPr>
              <a:t>vitae</a:t>
            </a:r>
            <a:r>
              <a:rPr lang="lt-LT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2400" i="1" dirty="0" err="1" smtClean="0">
                <a:solidFill>
                  <a:schemeClr val="bg1"/>
                </a:solidFill>
                <a:latin typeface="Constantia" pitchFamily="18" charset="0"/>
              </a:rPr>
              <a:t>suae</a:t>
            </a:r>
            <a:r>
              <a:rPr lang="lt-LT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2400" i="1" dirty="0" err="1" smtClean="0">
                <a:solidFill>
                  <a:schemeClr val="bg1"/>
                </a:solidFill>
                <a:latin typeface="Constantia" pitchFamily="18" charset="0"/>
              </a:rPr>
              <a:t>portentis</a:t>
            </a:r>
            <a:r>
              <a:rPr lang="lt-LT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2400" i="1" dirty="0" err="1" smtClean="0">
                <a:solidFill>
                  <a:schemeClr val="bg1"/>
                </a:solidFill>
                <a:latin typeface="Constantia" pitchFamily="18" charset="0"/>
              </a:rPr>
              <a:t>capillos</a:t>
            </a:r>
            <a:r>
              <a:rPr lang="lt-LT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2400" i="1" dirty="0" err="1" smtClean="0">
                <a:solidFill>
                  <a:schemeClr val="bg1"/>
                </a:solidFill>
                <a:latin typeface="Constantia" pitchFamily="18" charset="0"/>
              </a:rPr>
              <a:t>quoque</a:t>
            </a:r>
            <a:r>
              <a:rPr lang="lt-LT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2400" i="1" dirty="0" err="1" smtClean="0">
                <a:solidFill>
                  <a:schemeClr val="bg1"/>
                </a:solidFill>
                <a:latin typeface="Constantia" pitchFamily="18" charset="0"/>
              </a:rPr>
              <a:t>Poppaeae</a:t>
            </a:r>
            <a:r>
              <a:rPr lang="lt-LT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2400" i="1" dirty="0" err="1" smtClean="0">
                <a:solidFill>
                  <a:schemeClr val="bg1"/>
                </a:solidFill>
                <a:latin typeface="Constantia" pitchFamily="18" charset="0"/>
              </a:rPr>
              <a:t>coniugis</a:t>
            </a:r>
            <a:r>
              <a:rPr lang="lt-LT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2400" i="1" dirty="0" err="1" smtClean="0">
                <a:solidFill>
                  <a:schemeClr val="bg1"/>
                </a:solidFill>
                <a:latin typeface="Constantia" pitchFamily="18" charset="0"/>
              </a:rPr>
              <a:t>suae</a:t>
            </a:r>
            <a:r>
              <a:rPr lang="lt-LT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2400" i="1" dirty="0" err="1" smtClean="0">
                <a:solidFill>
                  <a:schemeClr val="bg1"/>
                </a:solidFill>
                <a:latin typeface="Constantia" pitchFamily="18" charset="0"/>
              </a:rPr>
              <a:t>in</a:t>
            </a:r>
            <a:r>
              <a:rPr lang="lt-LT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2400" i="1" dirty="0" err="1" smtClean="0">
                <a:solidFill>
                  <a:schemeClr val="bg1"/>
                </a:solidFill>
                <a:latin typeface="Constantia" pitchFamily="18" charset="0"/>
              </a:rPr>
              <a:t>hoc</a:t>
            </a:r>
            <a:r>
              <a:rPr lang="lt-LT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2400" i="1" dirty="0" err="1" smtClean="0">
                <a:solidFill>
                  <a:schemeClr val="bg1"/>
                </a:solidFill>
                <a:latin typeface="Constantia" pitchFamily="18" charset="0"/>
              </a:rPr>
              <a:t>nomen</a:t>
            </a:r>
            <a:r>
              <a:rPr lang="lt-LT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2400" i="1" dirty="0" err="1" smtClean="0">
                <a:solidFill>
                  <a:schemeClr val="bg1"/>
                </a:solidFill>
                <a:latin typeface="Constantia" pitchFamily="18" charset="0"/>
              </a:rPr>
              <a:t>adoptaverat</a:t>
            </a:r>
            <a:r>
              <a:rPr lang="lt-LT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2400" i="1" dirty="0" err="1" smtClean="0">
                <a:solidFill>
                  <a:schemeClr val="bg1"/>
                </a:solidFill>
                <a:latin typeface="Constantia" pitchFamily="18" charset="0"/>
              </a:rPr>
              <a:t>quodam</a:t>
            </a:r>
            <a:r>
              <a:rPr lang="lt-LT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2400" i="1" dirty="0" err="1" smtClean="0">
                <a:solidFill>
                  <a:schemeClr val="bg1"/>
                </a:solidFill>
                <a:latin typeface="Constantia" pitchFamily="18" charset="0"/>
              </a:rPr>
              <a:t>etiam</a:t>
            </a:r>
            <a:r>
              <a:rPr lang="lt-LT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2400" i="1" dirty="0" err="1" smtClean="0">
                <a:solidFill>
                  <a:schemeClr val="bg1"/>
                </a:solidFill>
                <a:latin typeface="Constantia" pitchFamily="18" charset="0"/>
              </a:rPr>
              <a:t>carmine</a:t>
            </a:r>
            <a:r>
              <a:rPr lang="lt-LT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2400" i="1" dirty="0" err="1" smtClean="0">
                <a:solidFill>
                  <a:schemeClr val="bg1"/>
                </a:solidFill>
                <a:latin typeface="Constantia" pitchFamily="18" charset="0"/>
              </a:rPr>
              <a:t>sucinos</a:t>
            </a:r>
            <a:r>
              <a:rPr lang="lt-LT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2400" i="1" dirty="0" err="1" smtClean="0">
                <a:solidFill>
                  <a:schemeClr val="bg1"/>
                </a:solidFill>
                <a:latin typeface="Constantia" pitchFamily="18" charset="0"/>
              </a:rPr>
              <a:t>appel</a:t>
            </a:r>
            <a:r>
              <a:rPr lang="es-ES" sz="2400" i="1" dirty="0" err="1" smtClean="0">
                <a:solidFill>
                  <a:schemeClr val="bg1"/>
                </a:solidFill>
                <a:latin typeface="Constantia" pitchFamily="18" charset="0"/>
              </a:rPr>
              <a:t>lando</a:t>
            </a:r>
            <a:r>
              <a:rPr lang="es-ES" sz="2400" i="1" dirty="0" smtClean="0">
                <a:solidFill>
                  <a:schemeClr val="bg1"/>
                </a:solidFill>
                <a:latin typeface="Constantia" pitchFamily="18" charset="0"/>
              </a:rPr>
              <a:t>, </a:t>
            </a:r>
            <a:r>
              <a:rPr lang="es-ES" sz="2400" i="1" dirty="0" err="1" smtClean="0">
                <a:solidFill>
                  <a:schemeClr val="bg1"/>
                </a:solidFill>
                <a:latin typeface="Constantia" pitchFamily="18" charset="0"/>
              </a:rPr>
              <a:t>quoniam</a:t>
            </a:r>
            <a:r>
              <a:rPr lang="es-ES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s-ES" sz="2400" i="1" dirty="0" err="1" smtClean="0">
                <a:solidFill>
                  <a:schemeClr val="bg1"/>
                </a:solidFill>
                <a:latin typeface="Constantia" pitchFamily="18" charset="0"/>
              </a:rPr>
              <a:t>nullis</a:t>
            </a:r>
            <a:r>
              <a:rPr lang="es-ES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s-ES" sz="2400" i="1" dirty="0" err="1" smtClean="0">
                <a:solidFill>
                  <a:schemeClr val="bg1"/>
                </a:solidFill>
                <a:latin typeface="Constantia" pitchFamily="18" charset="0"/>
              </a:rPr>
              <a:t>vitiis</a:t>
            </a:r>
            <a:r>
              <a:rPr lang="es-ES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s-ES" sz="2400" i="1" dirty="0" err="1" smtClean="0">
                <a:solidFill>
                  <a:schemeClr val="bg1"/>
                </a:solidFill>
                <a:latin typeface="Constantia" pitchFamily="18" charset="0"/>
              </a:rPr>
              <a:t>desunt</a:t>
            </a:r>
            <a:r>
              <a:rPr lang="es-ES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s-ES" sz="2400" i="1" dirty="0" err="1" smtClean="0">
                <a:solidFill>
                  <a:schemeClr val="bg1"/>
                </a:solidFill>
                <a:latin typeface="Constantia" pitchFamily="18" charset="0"/>
              </a:rPr>
              <a:t>pretiosa</a:t>
            </a:r>
            <a:r>
              <a:rPr lang="es-ES" sz="2400" i="1" dirty="0" smtClean="0">
                <a:solidFill>
                  <a:schemeClr val="bg1"/>
                </a:solidFill>
                <a:latin typeface="Constantia" pitchFamily="18" charset="0"/>
              </a:rPr>
              <a:t> nomina; ex </a:t>
            </a:r>
            <a:r>
              <a:rPr lang="es-ES" sz="2400" i="1" dirty="0" err="1" smtClean="0">
                <a:solidFill>
                  <a:schemeClr val="bg1"/>
                </a:solidFill>
                <a:latin typeface="Constantia" pitchFamily="18" charset="0"/>
              </a:rPr>
              <a:t>eo</a:t>
            </a:r>
            <a:r>
              <a:rPr lang="es-ES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s-ES" sz="2400" i="1" dirty="0" err="1" smtClean="0">
                <a:solidFill>
                  <a:schemeClr val="bg1"/>
                </a:solidFill>
                <a:latin typeface="Constantia" pitchFamily="18" charset="0"/>
              </a:rPr>
              <a:t>tertius</a:t>
            </a:r>
            <a:r>
              <a:rPr lang="es-ES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s-ES" sz="2400" i="1" dirty="0" err="1" smtClean="0">
                <a:solidFill>
                  <a:schemeClr val="bg1"/>
                </a:solidFill>
                <a:latin typeface="Constantia" pitchFamily="18" charset="0"/>
              </a:rPr>
              <a:t>quidam</a:t>
            </a:r>
            <a:r>
              <a:rPr lang="es-ES" sz="2400" i="1" dirty="0" smtClean="0">
                <a:solidFill>
                  <a:schemeClr val="bg1"/>
                </a:solidFill>
                <a:latin typeface="Constantia" pitchFamily="18" charset="0"/>
              </a:rPr>
              <a:t> hic </a:t>
            </a:r>
            <a:r>
              <a:rPr lang="es-ES" sz="2400" i="1" dirty="0" err="1" smtClean="0">
                <a:solidFill>
                  <a:schemeClr val="bg1"/>
                </a:solidFill>
                <a:latin typeface="Constantia" pitchFamily="18" charset="0"/>
              </a:rPr>
              <a:t>colos</a:t>
            </a:r>
            <a:r>
              <a:rPr lang="es-ES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s-ES" sz="2400" i="1" dirty="0" err="1" smtClean="0">
                <a:solidFill>
                  <a:schemeClr val="bg1"/>
                </a:solidFill>
                <a:latin typeface="Constantia" pitchFamily="18" charset="0"/>
              </a:rPr>
              <a:t>coepit</a:t>
            </a:r>
            <a:r>
              <a:rPr lang="es-ES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s-ES" sz="2400" i="1" dirty="0" err="1" smtClean="0">
                <a:solidFill>
                  <a:schemeClr val="bg1"/>
                </a:solidFill>
                <a:latin typeface="Constantia" pitchFamily="18" charset="0"/>
              </a:rPr>
              <a:t>expeti</a:t>
            </a:r>
            <a:r>
              <a:rPr lang="es-ES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s-ES" sz="2400" i="1" dirty="0" err="1" smtClean="0">
                <a:solidFill>
                  <a:schemeClr val="bg1"/>
                </a:solidFill>
                <a:latin typeface="Constantia" pitchFamily="18" charset="0"/>
              </a:rPr>
              <a:t>matronis</a:t>
            </a:r>
            <a:r>
              <a:rPr lang="es-ES" sz="2400" i="1" dirty="0" smtClean="0">
                <a:solidFill>
                  <a:schemeClr val="bg1"/>
                </a:solidFill>
                <a:latin typeface="Constantia" pitchFamily="18" charset="0"/>
              </a:rPr>
              <a:t>. </a:t>
            </a:r>
            <a:endParaRPr lang="lt-LT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404664"/>
            <a:ext cx="7776864" cy="612068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lt-LT" sz="5000" b="1" i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lt-LT" sz="8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lt-LT" sz="8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also </a:t>
            </a:r>
            <a:r>
              <a:rPr lang="lt-LT" sz="8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see</a:t>
            </a:r>
            <a:r>
              <a:rPr lang="lt-LT" sz="8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8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sz="8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8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Pliny‘s</a:t>
            </a:r>
            <a:r>
              <a:rPr lang="lt-LT" sz="8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8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description</a:t>
            </a:r>
            <a:r>
              <a:rPr lang="lt-LT" sz="8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8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lt-LT" sz="8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8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8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8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subtle</a:t>
            </a:r>
            <a:r>
              <a:rPr lang="lt-LT" sz="8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8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criteria</a:t>
            </a:r>
            <a:r>
              <a:rPr lang="lt-LT" sz="8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8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presumably</a:t>
            </a:r>
            <a:r>
              <a:rPr lang="lt-LT" sz="8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8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lt-LT" sz="8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8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established</a:t>
            </a:r>
            <a:r>
              <a:rPr lang="lt-LT" sz="8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8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sz="8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Rome </a:t>
            </a:r>
            <a:r>
              <a:rPr lang="lt-LT" sz="8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sz="8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8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8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8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lt-LT" sz="8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8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century</a:t>
            </a:r>
            <a:r>
              <a:rPr lang="lt-LT" sz="8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8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lt-LT" sz="8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8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purpose</a:t>
            </a:r>
            <a:r>
              <a:rPr lang="lt-LT" sz="8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lt-LT" sz="8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distinguish</a:t>
            </a:r>
            <a:r>
              <a:rPr lang="lt-LT" sz="8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8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better</a:t>
            </a:r>
            <a:r>
              <a:rPr lang="lt-LT" sz="8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8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sz="8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8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worse</a:t>
            </a:r>
            <a:r>
              <a:rPr lang="lt-LT" sz="8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8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kinds</a:t>
            </a:r>
            <a:r>
              <a:rPr lang="lt-LT" sz="8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8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sz="8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8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amber</a:t>
            </a:r>
            <a:r>
              <a:rPr lang="lt-LT" sz="8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lt-LT" sz="8000" b="1" i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lt-LT" sz="5400" i="1" dirty="0" smtClean="0">
                <a:solidFill>
                  <a:prstClr val="black"/>
                </a:solidFill>
                <a:latin typeface="Constantia" pitchFamily="18" charset="0"/>
              </a:rPr>
              <a:t>	</a:t>
            </a:r>
            <a:r>
              <a:rPr lang="lt-LT" sz="7200" b="1" dirty="0" smtClean="0">
                <a:solidFill>
                  <a:srgbClr val="191919"/>
                </a:solidFill>
                <a:latin typeface="Constantia" pitchFamily="18" charset="0"/>
              </a:rPr>
              <a:t> C. </a:t>
            </a:r>
            <a:r>
              <a:rPr lang="lt-LT" sz="7200" b="1" dirty="0" err="1" smtClean="0">
                <a:solidFill>
                  <a:srgbClr val="191919"/>
                </a:solidFill>
                <a:latin typeface="Constantia" pitchFamily="18" charset="0"/>
              </a:rPr>
              <a:t>Plinius</a:t>
            </a:r>
            <a:r>
              <a:rPr lang="lt-LT" sz="7200" b="1" dirty="0" smtClean="0">
                <a:solidFill>
                  <a:srgbClr val="191919"/>
                </a:solidFill>
                <a:latin typeface="Constantia" pitchFamily="18" charset="0"/>
              </a:rPr>
              <a:t> </a:t>
            </a:r>
            <a:r>
              <a:rPr lang="lt-LT" sz="7200" b="1" dirty="0" err="1" smtClean="0">
                <a:solidFill>
                  <a:srgbClr val="191919"/>
                </a:solidFill>
                <a:latin typeface="Constantia" pitchFamily="18" charset="0"/>
              </a:rPr>
              <a:t>Secundus</a:t>
            </a:r>
            <a:r>
              <a:rPr lang="lt-LT" sz="7200" b="1" dirty="0" smtClean="0">
                <a:solidFill>
                  <a:srgbClr val="191919"/>
                </a:solidFill>
                <a:latin typeface="Constantia" pitchFamily="18" charset="0"/>
              </a:rPr>
              <a:t>. </a:t>
            </a:r>
            <a:r>
              <a:rPr lang="lt-LT" sz="7200" b="1" i="1" dirty="0" err="1" smtClean="0">
                <a:solidFill>
                  <a:srgbClr val="191919"/>
                </a:solidFill>
                <a:latin typeface="Constantia" pitchFamily="18" charset="0"/>
              </a:rPr>
              <a:t>Naturalis</a:t>
            </a:r>
            <a:r>
              <a:rPr lang="lt-LT" sz="7200" b="1" i="1" dirty="0" smtClean="0">
                <a:solidFill>
                  <a:srgbClr val="191919"/>
                </a:solidFill>
                <a:latin typeface="Constantia" pitchFamily="18" charset="0"/>
              </a:rPr>
              <a:t> </a:t>
            </a:r>
            <a:r>
              <a:rPr lang="lt-LT" sz="7200" b="1" i="1" dirty="0" err="1" smtClean="0">
                <a:solidFill>
                  <a:srgbClr val="191919"/>
                </a:solidFill>
                <a:latin typeface="Constantia" pitchFamily="18" charset="0"/>
              </a:rPr>
              <a:t>Historia</a:t>
            </a:r>
            <a:r>
              <a:rPr lang="lt-LT" sz="7200" b="1" dirty="0" smtClean="0">
                <a:solidFill>
                  <a:srgbClr val="191919"/>
                </a:solidFill>
                <a:latin typeface="Constantia" pitchFamily="18" charset="0"/>
              </a:rPr>
              <a:t>. </a:t>
            </a:r>
            <a:r>
              <a:rPr lang="lt-LT" sz="7200" b="1" i="1" dirty="0" smtClean="0">
                <a:solidFill>
                  <a:srgbClr val="191919"/>
                </a:solidFill>
                <a:latin typeface="Constantia" pitchFamily="18" charset="0"/>
              </a:rPr>
              <a:t>XXXVII</a:t>
            </a:r>
            <a:r>
              <a:rPr lang="lt-LT" sz="7200" b="1" dirty="0" smtClean="0">
                <a:solidFill>
                  <a:srgbClr val="191919"/>
                </a:solidFill>
                <a:latin typeface="Constantia" pitchFamily="18" charset="0"/>
              </a:rPr>
              <a:t>.47</a:t>
            </a:r>
            <a:endParaRPr lang="lt-LT" sz="7200" i="1" dirty="0" smtClean="0">
              <a:solidFill>
                <a:prstClr val="black"/>
              </a:solidFill>
              <a:latin typeface="Constantia" pitchFamily="18" charset="0"/>
            </a:endParaRPr>
          </a:p>
          <a:p>
            <a:pPr>
              <a:buNone/>
            </a:pPr>
            <a:r>
              <a:rPr lang="lt-LT" sz="9600" i="1" dirty="0" smtClean="0">
                <a:solidFill>
                  <a:schemeClr val="bg1"/>
                </a:solidFill>
                <a:latin typeface="Constantia" pitchFamily="18" charset="0"/>
              </a:rPr>
              <a:t>	</a:t>
            </a:r>
            <a:r>
              <a:rPr lang="lt-LT" sz="9600" i="1" dirty="0" err="1" smtClean="0">
                <a:solidFill>
                  <a:schemeClr val="bg1"/>
                </a:solidFill>
                <a:latin typeface="Constantia" pitchFamily="18" charset="0"/>
              </a:rPr>
              <a:t>Ex</a:t>
            </a:r>
            <a:r>
              <a:rPr lang="lt-LT" sz="96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9600" i="1" dirty="0" err="1" smtClean="0">
                <a:solidFill>
                  <a:schemeClr val="bg1"/>
                </a:solidFill>
                <a:latin typeface="Constantia" pitchFamily="18" charset="0"/>
              </a:rPr>
              <a:t>iis</a:t>
            </a:r>
            <a:r>
              <a:rPr lang="lt-LT" sz="96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9600" i="1" dirty="0" err="1" smtClean="0">
                <a:solidFill>
                  <a:schemeClr val="bg1"/>
                </a:solidFill>
                <a:latin typeface="Constantia" pitchFamily="18" charset="0"/>
              </a:rPr>
              <a:t>candida</a:t>
            </a:r>
            <a:r>
              <a:rPr lang="lt-LT" sz="96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9600" i="1" dirty="0" err="1" smtClean="0">
                <a:solidFill>
                  <a:schemeClr val="bg1"/>
                </a:solidFill>
                <a:latin typeface="Constantia" pitchFamily="18" charset="0"/>
              </a:rPr>
              <a:t>odoris</a:t>
            </a:r>
            <a:r>
              <a:rPr lang="lt-LT" sz="96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9600" i="1" dirty="0" err="1" smtClean="0">
                <a:solidFill>
                  <a:schemeClr val="bg1"/>
                </a:solidFill>
                <a:latin typeface="Constantia" pitchFamily="18" charset="0"/>
              </a:rPr>
              <a:t>praestantissimi</a:t>
            </a:r>
            <a:r>
              <a:rPr lang="lt-LT" sz="9600" i="1" dirty="0" smtClean="0">
                <a:solidFill>
                  <a:schemeClr val="bg1"/>
                </a:solidFill>
                <a:latin typeface="Constantia" pitchFamily="18" charset="0"/>
              </a:rPr>
              <a:t>, </a:t>
            </a:r>
            <a:r>
              <a:rPr lang="lt-LT" sz="9600" i="1" dirty="0" err="1" smtClean="0">
                <a:solidFill>
                  <a:schemeClr val="bg1"/>
                </a:solidFill>
                <a:latin typeface="Constantia" pitchFamily="18" charset="0"/>
              </a:rPr>
              <a:t>sed</a:t>
            </a:r>
            <a:r>
              <a:rPr lang="lt-LT" sz="96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9600" i="1" dirty="0" err="1" smtClean="0">
                <a:solidFill>
                  <a:schemeClr val="bg1"/>
                </a:solidFill>
                <a:latin typeface="Constantia" pitchFamily="18" charset="0"/>
              </a:rPr>
              <a:t>nec</a:t>
            </a:r>
            <a:r>
              <a:rPr lang="lt-LT" sz="96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9600" i="1" dirty="0" err="1" smtClean="0">
                <a:solidFill>
                  <a:schemeClr val="bg1"/>
                </a:solidFill>
                <a:latin typeface="Constantia" pitchFamily="18" charset="0"/>
              </a:rPr>
              <a:t>his</a:t>
            </a:r>
            <a:r>
              <a:rPr lang="lt-LT" sz="96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9600" i="1" dirty="0" err="1" smtClean="0">
                <a:solidFill>
                  <a:schemeClr val="bg1"/>
                </a:solidFill>
                <a:latin typeface="Constantia" pitchFamily="18" charset="0"/>
              </a:rPr>
              <a:t>nec</a:t>
            </a:r>
            <a:r>
              <a:rPr lang="lt-LT" sz="96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9600" i="1" dirty="0" err="1" smtClean="0">
                <a:solidFill>
                  <a:schemeClr val="bg1"/>
                </a:solidFill>
                <a:latin typeface="Constantia" pitchFamily="18" charset="0"/>
              </a:rPr>
              <a:t>cerinis</a:t>
            </a:r>
            <a:r>
              <a:rPr lang="lt-LT" sz="96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9600" i="1" dirty="0" err="1" smtClean="0">
                <a:solidFill>
                  <a:schemeClr val="bg1"/>
                </a:solidFill>
                <a:latin typeface="Constantia" pitchFamily="18" charset="0"/>
              </a:rPr>
              <a:t>pretium</a:t>
            </a:r>
            <a:r>
              <a:rPr lang="lt-LT" sz="9600" i="1" dirty="0" smtClean="0">
                <a:solidFill>
                  <a:schemeClr val="bg1"/>
                </a:solidFill>
                <a:latin typeface="Constantia" pitchFamily="18" charset="0"/>
              </a:rPr>
              <a:t>; </a:t>
            </a:r>
            <a:r>
              <a:rPr lang="lt-LT" sz="9600" i="1" dirty="0" err="1" smtClean="0">
                <a:solidFill>
                  <a:schemeClr val="bg1"/>
                </a:solidFill>
                <a:latin typeface="Constantia" pitchFamily="18" charset="0"/>
              </a:rPr>
              <a:t>fulvis</a:t>
            </a:r>
            <a:r>
              <a:rPr lang="lt-LT" sz="96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9600" i="1" dirty="0" err="1" smtClean="0">
                <a:solidFill>
                  <a:schemeClr val="bg1"/>
                </a:solidFill>
                <a:latin typeface="Constantia" pitchFamily="18" charset="0"/>
              </a:rPr>
              <a:t>maior</a:t>
            </a:r>
            <a:r>
              <a:rPr lang="lt-LT" sz="96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9600" i="1" dirty="0" err="1" smtClean="0">
                <a:solidFill>
                  <a:schemeClr val="bg1"/>
                </a:solidFill>
                <a:latin typeface="Constantia" pitchFamily="18" charset="0"/>
              </a:rPr>
              <a:t>auctoritas</a:t>
            </a:r>
            <a:r>
              <a:rPr lang="lt-LT" sz="9600" i="1" dirty="0" smtClean="0">
                <a:solidFill>
                  <a:schemeClr val="bg1"/>
                </a:solidFill>
                <a:latin typeface="Constantia" pitchFamily="18" charset="0"/>
              </a:rPr>
              <a:t>. </a:t>
            </a:r>
            <a:r>
              <a:rPr lang="lt-LT" sz="9600" i="1" dirty="0" err="1" smtClean="0">
                <a:solidFill>
                  <a:schemeClr val="bg1"/>
                </a:solidFill>
                <a:latin typeface="Constantia" pitchFamily="18" charset="0"/>
              </a:rPr>
              <a:t>Ex</a:t>
            </a:r>
            <a:r>
              <a:rPr lang="lt-LT" sz="96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9600" i="1" dirty="0" err="1" smtClean="0">
                <a:solidFill>
                  <a:schemeClr val="bg1"/>
                </a:solidFill>
                <a:latin typeface="Constantia" pitchFamily="18" charset="0"/>
              </a:rPr>
              <a:t>iis</a:t>
            </a:r>
            <a:r>
              <a:rPr lang="lt-LT" sz="96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9600" i="1" dirty="0" err="1" smtClean="0">
                <a:solidFill>
                  <a:schemeClr val="bg1"/>
                </a:solidFill>
                <a:latin typeface="Constantia" pitchFamily="18" charset="0"/>
              </a:rPr>
              <a:t>etiamnum</a:t>
            </a:r>
            <a:r>
              <a:rPr lang="lt-LT" sz="96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9600" i="1" dirty="0" err="1" smtClean="0">
                <a:solidFill>
                  <a:schemeClr val="bg1"/>
                </a:solidFill>
                <a:latin typeface="Constantia" pitchFamily="18" charset="0"/>
              </a:rPr>
              <a:t>amplius</a:t>
            </a:r>
            <a:r>
              <a:rPr lang="lt-LT" sz="96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9600" i="1" dirty="0" err="1" smtClean="0">
                <a:solidFill>
                  <a:schemeClr val="bg1"/>
                </a:solidFill>
                <a:latin typeface="Constantia" pitchFamily="18" charset="0"/>
              </a:rPr>
              <a:t>tralucentibus</a:t>
            </a:r>
            <a:r>
              <a:rPr lang="lt-LT" sz="9600" i="1" dirty="0" smtClean="0">
                <a:solidFill>
                  <a:schemeClr val="bg1"/>
                </a:solidFill>
                <a:latin typeface="Constantia" pitchFamily="18" charset="0"/>
              </a:rPr>
              <a:t>, </a:t>
            </a:r>
            <a:r>
              <a:rPr lang="lt-LT" sz="9600" i="1" dirty="0" err="1" smtClean="0">
                <a:solidFill>
                  <a:schemeClr val="bg1"/>
                </a:solidFill>
                <a:latin typeface="Constantia" pitchFamily="18" charset="0"/>
              </a:rPr>
              <a:t>praeterquam</a:t>
            </a:r>
            <a:r>
              <a:rPr lang="lt-LT" sz="9600" i="1" dirty="0" smtClean="0">
                <a:solidFill>
                  <a:schemeClr val="bg1"/>
                </a:solidFill>
                <a:latin typeface="Constantia" pitchFamily="18" charset="0"/>
              </a:rPr>
              <a:t> si </a:t>
            </a:r>
            <a:r>
              <a:rPr lang="lt-LT" sz="9600" i="1" dirty="0" err="1" smtClean="0">
                <a:solidFill>
                  <a:schemeClr val="bg1"/>
                </a:solidFill>
                <a:latin typeface="Constantia" pitchFamily="18" charset="0"/>
              </a:rPr>
              <a:t>nimio</a:t>
            </a:r>
            <a:r>
              <a:rPr lang="lt-LT" sz="96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9600" i="1" dirty="0" err="1" smtClean="0">
                <a:solidFill>
                  <a:schemeClr val="bg1"/>
                </a:solidFill>
                <a:latin typeface="Constantia" pitchFamily="18" charset="0"/>
              </a:rPr>
              <a:t>ardore</a:t>
            </a:r>
            <a:r>
              <a:rPr lang="lt-LT" sz="96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9600" i="1" dirty="0" err="1" smtClean="0">
                <a:solidFill>
                  <a:schemeClr val="bg1"/>
                </a:solidFill>
                <a:latin typeface="Constantia" pitchFamily="18" charset="0"/>
              </a:rPr>
              <a:t>flagrent</a:t>
            </a:r>
            <a:r>
              <a:rPr lang="lt-LT" sz="9600" i="1" dirty="0" smtClean="0">
                <a:solidFill>
                  <a:schemeClr val="bg1"/>
                </a:solidFill>
                <a:latin typeface="Constantia" pitchFamily="18" charset="0"/>
              </a:rPr>
              <a:t>. </a:t>
            </a:r>
            <a:r>
              <a:rPr lang="lt-LT" sz="9600" i="1" dirty="0" err="1" smtClean="0">
                <a:solidFill>
                  <a:schemeClr val="bg1"/>
                </a:solidFill>
                <a:latin typeface="Constantia" pitchFamily="18" charset="0"/>
              </a:rPr>
              <a:t>Imaginem</a:t>
            </a:r>
            <a:r>
              <a:rPr lang="lt-LT" sz="96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9600" i="1" dirty="0" err="1" smtClean="0">
                <a:solidFill>
                  <a:schemeClr val="bg1"/>
                </a:solidFill>
                <a:latin typeface="Constantia" pitchFamily="18" charset="0"/>
              </a:rPr>
              <a:t>igneam</a:t>
            </a:r>
            <a:r>
              <a:rPr lang="lt-LT" sz="96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9600" i="1" dirty="0" err="1" smtClean="0">
                <a:solidFill>
                  <a:schemeClr val="bg1"/>
                </a:solidFill>
                <a:latin typeface="Constantia" pitchFamily="18" charset="0"/>
              </a:rPr>
              <a:t>in</a:t>
            </a:r>
            <a:r>
              <a:rPr lang="lt-LT" sz="96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9600" i="1" dirty="0" err="1" smtClean="0">
                <a:solidFill>
                  <a:schemeClr val="bg1"/>
                </a:solidFill>
                <a:latin typeface="Constantia" pitchFamily="18" charset="0"/>
              </a:rPr>
              <a:t>iis</a:t>
            </a:r>
            <a:r>
              <a:rPr lang="lt-LT" sz="96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9600" i="1" dirty="0" err="1" smtClean="0">
                <a:solidFill>
                  <a:schemeClr val="bg1"/>
                </a:solidFill>
                <a:latin typeface="Constantia" pitchFamily="18" charset="0"/>
              </a:rPr>
              <a:t>esse</a:t>
            </a:r>
            <a:r>
              <a:rPr lang="lt-LT" sz="9600" i="1" dirty="0" smtClean="0">
                <a:solidFill>
                  <a:schemeClr val="bg1"/>
                </a:solidFill>
                <a:latin typeface="Constantia" pitchFamily="18" charset="0"/>
              </a:rPr>
              <a:t>, </a:t>
            </a:r>
            <a:r>
              <a:rPr lang="lt-LT" sz="9600" i="1" dirty="0" err="1" smtClean="0">
                <a:solidFill>
                  <a:schemeClr val="bg1"/>
                </a:solidFill>
                <a:latin typeface="Constantia" pitchFamily="18" charset="0"/>
              </a:rPr>
              <a:t>non</a:t>
            </a:r>
            <a:r>
              <a:rPr lang="lt-LT" sz="96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9600" i="1" dirty="0" err="1" smtClean="0">
                <a:solidFill>
                  <a:schemeClr val="bg1"/>
                </a:solidFill>
                <a:latin typeface="Constantia" pitchFamily="18" charset="0"/>
              </a:rPr>
              <a:t>ignem</a:t>
            </a:r>
            <a:r>
              <a:rPr lang="lt-LT" sz="9600" i="1" dirty="0" smtClean="0">
                <a:solidFill>
                  <a:schemeClr val="bg1"/>
                </a:solidFill>
                <a:latin typeface="Constantia" pitchFamily="18" charset="0"/>
              </a:rPr>
              <a:t>, </a:t>
            </a:r>
            <a:r>
              <a:rPr lang="lt-LT" sz="9600" i="1" dirty="0" err="1" smtClean="0">
                <a:solidFill>
                  <a:schemeClr val="bg1"/>
                </a:solidFill>
                <a:latin typeface="Constantia" pitchFamily="18" charset="0"/>
              </a:rPr>
              <a:t>placet</a:t>
            </a:r>
            <a:r>
              <a:rPr lang="lt-LT" sz="9600" i="1" dirty="0" smtClean="0">
                <a:solidFill>
                  <a:schemeClr val="bg1"/>
                </a:solidFill>
                <a:latin typeface="Constantia" pitchFamily="18" charset="0"/>
              </a:rPr>
              <a:t>. </a:t>
            </a:r>
            <a:r>
              <a:rPr lang="lt-LT" sz="9600" i="1" dirty="0" err="1" smtClean="0">
                <a:solidFill>
                  <a:schemeClr val="bg1"/>
                </a:solidFill>
                <a:latin typeface="Constantia" pitchFamily="18" charset="0"/>
              </a:rPr>
              <a:t>Summa</a:t>
            </a:r>
            <a:r>
              <a:rPr lang="lt-LT" sz="96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9600" i="1" dirty="0" err="1" smtClean="0">
                <a:solidFill>
                  <a:schemeClr val="bg1"/>
                </a:solidFill>
                <a:latin typeface="Constantia" pitchFamily="18" charset="0"/>
              </a:rPr>
              <a:t>laus</a:t>
            </a:r>
            <a:r>
              <a:rPr lang="lt-LT" sz="96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9600" i="1" dirty="0" err="1" smtClean="0">
                <a:solidFill>
                  <a:schemeClr val="bg1"/>
                </a:solidFill>
                <a:latin typeface="Constantia" pitchFamily="18" charset="0"/>
              </a:rPr>
              <a:t>Falernis</a:t>
            </a:r>
            <a:r>
              <a:rPr lang="lt-LT" sz="9600" i="1" dirty="0" smtClean="0">
                <a:solidFill>
                  <a:schemeClr val="bg1"/>
                </a:solidFill>
                <a:latin typeface="Constantia" pitchFamily="18" charset="0"/>
              </a:rPr>
              <a:t> a </a:t>
            </a:r>
            <a:r>
              <a:rPr lang="lt-LT" sz="9600" i="1" dirty="0" err="1" smtClean="0">
                <a:solidFill>
                  <a:schemeClr val="bg1"/>
                </a:solidFill>
                <a:latin typeface="Constantia" pitchFamily="18" charset="0"/>
              </a:rPr>
              <a:t>vini</a:t>
            </a:r>
            <a:r>
              <a:rPr lang="lt-LT" sz="96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9600" i="1" dirty="0" err="1" smtClean="0">
                <a:solidFill>
                  <a:schemeClr val="bg1"/>
                </a:solidFill>
                <a:latin typeface="Constantia" pitchFamily="18" charset="0"/>
              </a:rPr>
              <a:t>colore</a:t>
            </a:r>
            <a:r>
              <a:rPr lang="lt-LT" sz="96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9600" i="1" dirty="0" err="1" smtClean="0">
                <a:solidFill>
                  <a:schemeClr val="bg1"/>
                </a:solidFill>
                <a:latin typeface="Constantia" pitchFamily="18" charset="0"/>
              </a:rPr>
              <a:t>dictis</a:t>
            </a:r>
            <a:r>
              <a:rPr lang="lt-LT" sz="9600" i="1" dirty="0" smtClean="0">
                <a:solidFill>
                  <a:schemeClr val="bg1"/>
                </a:solidFill>
                <a:latin typeface="Constantia" pitchFamily="18" charset="0"/>
              </a:rPr>
              <a:t>, </a:t>
            </a:r>
            <a:r>
              <a:rPr lang="lt-LT" sz="9600" i="1" dirty="0" err="1" smtClean="0">
                <a:solidFill>
                  <a:schemeClr val="bg1"/>
                </a:solidFill>
                <a:latin typeface="Constantia" pitchFamily="18" charset="0"/>
              </a:rPr>
              <a:t>molli</a:t>
            </a:r>
            <a:r>
              <a:rPr lang="lt-LT" sz="96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9600" i="1" dirty="0" err="1" smtClean="0">
                <a:solidFill>
                  <a:schemeClr val="bg1"/>
                </a:solidFill>
                <a:latin typeface="Constantia" pitchFamily="18" charset="0"/>
              </a:rPr>
              <a:t>fulgore</a:t>
            </a:r>
            <a:r>
              <a:rPr lang="lt-LT" sz="96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9600" i="1" dirty="0" err="1" smtClean="0">
                <a:solidFill>
                  <a:schemeClr val="bg1"/>
                </a:solidFill>
                <a:latin typeface="Constantia" pitchFamily="18" charset="0"/>
              </a:rPr>
              <a:t>perspicuis</a:t>
            </a:r>
            <a:r>
              <a:rPr lang="lt-LT" sz="96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9600" i="1" dirty="0" err="1" smtClean="0">
                <a:solidFill>
                  <a:schemeClr val="bg1"/>
                </a:solidFill>
                <a:latin typeface="Constantia" pitchFamily="18" charset="0"/>
              </a:rPr>
              <a:t>in</a:t>
            </a:r>
            <a:r>
              <a:rPr lang="lt-LT" sz="96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9600" i="1" dirty="0" err="1" smtClean="0">
                <a:solidFill>
                  <a:schemeClr val="bg1"/>
                </a:solidFill>
                <a:latin typeface="Constantia" pitchFamily="18" charset="0"/>
              </a:rPr>
              <a:t>quibus</a:t>
            </a:r>
            <a:r>
              <a:rPr lang="lt-LT" sz="9600" i="1" dirty="0" smtClean="0">
                <a:solidFill>
                  <a:schemeClr val="bg1"/>
                </a:solidFill>
                <a:latin typeface="Constantia" pitchFamily="18" charset="0"/>
              </a:rPr>
              <a:t> et </a:t>
            </a:r>
            <a:r>
              <a:rPr lang="lt-LT" sz="9600" i="1" dirty="0" err="1" smtClean="0">
                <a:solidFill>
                  <a:schemeClr val="bg1"/>
                </a:solidFill>
                <a:latin typeface="Constantia" pitchFamily="18" charset="0"/>
              </a:rPr>
              <a:t>decocti</a:t>
            </a:r>
            <a:r>
              <a:rPr lang="lt-LT" sz="96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9600" i="1" dirty="0" err="1" smtClean="0">
                <a:solidFill>
                  <a:schemeClr val="bg1"/>
                </a:solidFill>
                <a:latin typeface="Constantia" pitchFamily="18" charset="0"/>
              </a:rPr>
              <a:t>mellis</a:t>
            </a:r>
            <a:r>
              <a:rPr lang="lt-LT" sz="96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9600" i="1" dirty="0" err="1" smtClean="0">
                <a:solidFill>
                  <a:schemeClr val="bg1"/>
                </a:solidFill>
                <a:latin typeface="Constantia" pitchFamily="18" charset="0"/>
              </a:rPr>
              <a:t>lenitas</a:t>
            </a:r>
            <a:r>
              <a:rPr lang="lt-LT" sz="96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9600" i="1" dirty="0" err="1" smtClean="0">
                <a:solidFill>
                  <a:schemeClr val="bg1"/>
                </a:solidFill>
                <a:latin typeface="Constantia" pitchFamily="18" charset="0"/>
              </a:rPr>
              <a:t>placeat</a:t>
            </a:r>
            <a:r>
              <a:rPr lang="lt-LT" sz="9600" i="1" dirty="0" smtClean="0">
                <a:solidFill>
                  <a:schemeClr val="bg1"/>
                </a:solidFill>
                <a:latin typeface="Constantia" pitchFamily="18" charset="0"/>
              </a:rPr>
              <a:t>. </a:t>
            </a:r>
          </a:p>
          <a:p>
            <a:pPr>
              <a:buNone/>
            </a:pPr>
            <a:endParaRPr lang="lt-LT" dirty="0" smtClean="0">
              <a:solidFill>
                <a:srgbClr val="191919"/>
              </a:solidFill>
            </a:endParaRPr>
          </a:p>
          <a:p>
            <a:pPr>
              <a:buNone/>
            </a:pPr>
            <a:endParaRPr lang="lt-LT" dirty="0" smtClean="0">
              <a:solidFill>
                <a:srgbClr val="191919"/>
              </a:solidFill>
            </a:endParaRPr>
          </a:p>
          <a:p>
            <a:pPr>
              <a:buNone/>
            </a:pPr>
            <a:endParaRPr lang="lt-LT" dirty="0" smtClean="0">
              <a:solidFill>
                <a:srgbClr val="191919"/>
              </a:solidFill>
            </a:endParaRPr>
          </a:p>
          <a:p>
            <a:pPr>
              <a:buNone/>
            </a:pPr>
            <a:r>
              <a:rPr lang="lt-LT" dirty="0" smtClean="0">
                <a:solidFill>
                  <a:srgbClr val="191919"/>
                </a:solidFill>
              </a:rPr>
              <a:t>	</a:t>
            </a:r>
            <a:r>
              <a:rPr lang="en-US" sz="8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So white amber was use mostly for </a:t>
            </a:r>
            <a:r>
              <a:rPr lang="lt-LT" sz="8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frankincence</a:t>
            </a:r>
            <a:r>
              <a:rPr lang="lt-LT" sz="8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8000" b="1" i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lt-LT" sz="8000" b="1" i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tūs</a:t>
            </a:r>
            <a:r>
              <a:rPr lang="lt-LT" sz="8000" b="1" i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8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waxen or opaque </a:t>
            </a:r>
            <a:r>
              <a:rPr lang="lt-LT" sz="8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pieces</a:t>
            </a:r>
            <a:r>
              <a:rPr lang="lt-LT" sz="8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were not of the highest rank either. The most appreciated were </a:t>
            </a:r>
            <a:r>
              <a:rPr lang="en-US" sz="8000" b="1" i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fulvi</a:t>
            </a:r>
            <a:r>
              <a:rPr lang="en-US" sz="8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(that is</a:t>
            </a:r>
            <a:r>
              <a:rPr lang="lt-LT" sz="8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from deep mild yellow to reddish; </a:t>
            </a:r>
            <a:r>
              <a:rPr lang="en-US" sz="8000" b="1" i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vinum</a:t>
            </a:r>
            <a:r>
              <a:rPr lang="en-US" sz="8000" b="1" i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i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Falernum</a:t>
            </a:r>
            <a:r>
              <a:rPr lang="en-US" sz="8000" b="1" i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was white vine, but could occasionally be very dark)</a:t>
            </a:r>
            <a:r>
              <a:rPr lang="lt-LT" sz="8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8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so of that color and transparent but not very bright or burning pieces of amber. Pliny is very mysterious here</a:t>
            </a:r>
            <a:r>
              <a:rPr lang="lt-LT" sz="8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8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the image of fire, not the fire itself is so lovely in amber.</a:t>
            </a:r>
            <a:endParaRPr lang="lt-LT" sz="8000" b="1" dirty="0" smtClean="0">
              <a:solidFill>
                <a:srgbClr val="19191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lt-LT" sz="8000" i="1" dirty="0" smtClean="0">
              <a:solidFill>
                <a:srgbClr val="19191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t-LT" sz="8000" i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lt-LT" sz="2400" i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lt-LT" sz="2400" i="1" dirty="0" smtClean="0">
                <a:solidFill>
                  <a:srgbClr val="191919"/>
                </a:solidFill>
                <a:latin typeface="Constantia" pitchFamily="18" charset="0"/>
              </a:rPr>
              <a:t>	</a:t>
            </a:r>
          </a:p>
          <a:p>
            <a:pPr>
              <a:buNone/>
            </a:pPr>
            <a:endParaRPr lang="lt-LT" sz="2400" i="1" dirty="0" smtClean="0">
              <a:solidFill>
                <a:srgbClr val="191919"/>
              </a:solidFill>
              <a:latin typeface="Constantia" pitchFamily="18" charset="0"/>
            </a:endParaRPr>
          </a:p>
          <a:p>
            <a:pPr>
              <a:buNone/>
            </a:pPr>
            <a:endParaRPr lang="lt-LT" sz="2400" i="1" dirty="0" smtClean="0">
              <a:solidFill>
                <a:schemeClr val="bg1"/>
              </a:solidFill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19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CAFA1K2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1196752"/>
            <a:ext cx="6684508" cy="439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43608" y="476672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err="1" smtClean="0"/>
              <a:t>Supposed</a:t>
            </a:r>
            <a:r>
              <a:rPr lang="lt-LT" dirty="0" smtClean="0"/>
              <a:t> </a:t>
            </a:r>
            <a:r>
              <a:rPr lang="lt-LT" dirty="0" err="1" smtClean="0"/>
              <a:t>examples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perfect</a:t>
            </a:r>
            <a:r>
              <a:rPr lang="lt-LT" dirty="0" smtClean="0"/>
              <a:t> </a:t>
            </a:r>
            <a:r>
              <a:rPr lang="lt-LT" dirty="0" err="1" smtClean="0"/>
              <a:t>kinds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amber</a:t>
            </a:r>
            <a:r>
              <a:rPr lang="lt-LT" dirty="0" smtClean="0"/>
              <a:t> </a:t>
            </a:r>
            <a:r>
              <a:rPr lang="lt-LT" dirty="0" err="1" smtClean="0"/>
              <a:t>according</a:t>
            </a:r>
            <a:r>
              <a:rPr lang="lt-LT" dirty="0" smtClean="0"/>
              <a:t> to </a:t>
            </a:r>
            <a:r>
              <a:rPr lang="lt-LT" dirty="0" err="1" smtClean="0"/>
              <a:t>Pliny</a:t>
            </a:r>
            <a:endParaRPr lang="lt-L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19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 descr="imagesCA7WXGM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4001" y="288000"/>
            <a:ext cx="4933847" cy="6192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19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 descr="imagesCAQA3LTQ.jpg"/>
          <p:cNvPicPr>
            <a:picLocks noChangeAspect="1"/>
          </p:cNvPicPr>
          <p:nvPr/>
        </p:nvPicPr>
        <p:blipFill>
          <a:blip r:embed="rId2" cstate="print"/>
          <a:srcRect l="17925" t="-519" r="17183"/>
          <a:stretch>
            <a:fillRect/>
          </a:stretch>
        </p:blipFill>
        <p:spPr>
          <a:xfrm>
            <a:off x="1835696" y="692696"/>
            <a:ext cx="5472608" cy="528330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15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6" name="Picture 6" descr="https://encrypted-tbn0.gstatic.com/images?q=tbn:ANd9GcRo_IlfjQmQYCrF-94T1qP0j3UTHv2tVOif_onlVN1s6npPR7Q4"/>
          <p:cNvPicPr>
            <a:picLocks noChangeAspect="1" noChangeArrowheads="1"/>
          </p:cNvPicPr>
          <p:nvPr/>
        </p:nvPicPr>
        <p:blipFill>
          <a:blip r:embed="rId2" cstate="print"/>
          <a:srcRect t="10607" r="5292"/>
          <a:stretch>
            <a:fillRect/>
          </a:stretch>
        </p:blipFill>
        <p:spPr bwMode="auto">
          <a:xfrm>
            <a:off x="2051720" y="1268760"/>
            <a:ext cx="5171831" cy="406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59632" y="476672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err="1" smtClean="0"/>
              <a:t>Supposed</a:t>
            </a:r>
            <a:r>
              <a:rPr lang="lt-LT" dirty="0" smtClean="0"/>
              <a:t> </a:t>
            </a:r>
            <a:r>
              <a:rPr lang="lt-LT" dirty="0" err="1" smtClean="0"/>
              <a:t>examples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imperfect</a:t>
            </a:r>
            <a:r>
              <a:rPr lang="lt-LT" dirty="0" smtClean="0"/>
              <a:t> </a:t>
            </a:r>
            <a:r>
              <a:rPr lang="lt-LT" dirty="0" err="1" smtClean="0"/>
              <a:t>kinds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amber</a:t>
            </a:r>
            <a:r>
              <a:rPr lang="lt-LT" dirty="0" smtClean="0"/>
              <a:t> </a:t>
            </a:r>
            <a:r>
              <a:rPr lang="lt-LT" dirty="0" err="1" smtClean="0"/>
              <a:t>according</a:t>
            </a:r>
            <a:r>
              <a:rPr lang="lt-LT" dirty="0" smtClean="0"/>
              <a:t> to </a:t>
            </a:r>
            <a:r>
              <a:rPr lang="lt-LT" dirty="0" err="1" smtClean="0"/>
              <a:t>Pliny</a:t>
            </a:r>
            <a:endParaRPr lang="lt-L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15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 descr="imagesCAILNA29.jpg"/>
          <p:cNvPicPr>
            <a:picLocks noChangeAspect="1"/>
          </p:cNvPicPr>
          <p:nvPr/>
        </p:nvPicPr>
        <p:blipFill>
          <a:blip r:embed="rId2" cstate="print"/>
          <a:srcRect l="698" t="8272" r="2185" b="3880"/>
          <a:stretch>
            <a:fillRect/>
          </a:stretch>
        </p:blipFill>
        <p:spPr>
          <a:xfrm>
            <a:off x="2915816" y="1700808"/>
            <a:ext cx="3345498" cy="315154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1"/>
          <p:cNvSpPr>
            <a:spLocks noGrp="1"/>
          </p:cNvSpPr>
          <p:nvPr>
            <p:ph type="subTitle" idx="1"/>
          </p:nvPr>
        </p:nvSpPr>
        <p:spPr>
          <a:xfrm>
            <a:off x="1043608" y="548680"/>
            <a:ext cx="6912768" cy="5832648"/>
          </a:xfrm>
        </p:spPr>
        <p:txBody>
          <a:bodyPr>
            <a:normAutofit fontScale="70000" lnSpcReduction="20000"/>
          </a:bodyPr>
          <a:lstStyle/>
          <a:p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Amber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alien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far-off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borrowed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gold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surprisingly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earliest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times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Greek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history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see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it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involved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only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life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also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archaic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poetry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perhaps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yet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early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myths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ask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whether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it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solely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his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it‘s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own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proper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features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beauty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, namely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yellow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reddish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tones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lucidity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transparency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relating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it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sun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light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made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him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important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symbol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esthetic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remember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Tacitus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‘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phrase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i="1" dirty="0" err="1" smtClean="0">
                <a:latin typeface="Times New Roman" pitchFamily="18" charset="0"/>
                <a:cs typeface="Times New Roman" pitchFamily="18" charset="0"/>
              </a:rPr>
              <a:t>Aestii</a:t>
            </a:r>
            <a:r>
              <a:rPr lang="lt-LT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presumably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ancient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name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Balts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collect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rude,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raw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amber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sell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it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shapeless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take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payment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wonder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because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it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useless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themselves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Roman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luxury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only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gave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him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name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importance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archaeological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findings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amber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equally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had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aesthetic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ritual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functions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our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lands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leads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us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question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might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it be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amber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brought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whatever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myths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ours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himself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northern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myths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imported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Greece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Rome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together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amber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136904" cy="557748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lt-LT" b="1" i="1" dirty="0" smtClean="0">
                <a:latin typeface="Constantia" pitchFamily="18" charset="0"/>
              </a:rPr>
              <a:t>	</a:t>
            </a:r>
            <a:r>
              <a:rPr lang="lt-LT" sz="2800" b="1" dirty="0" err="1" smtClean="0">
                <a:solidFill>
                  <a:srgbClr val="191919"/>
                </a:solidFill>
                <a:latin typeface="Constantia" pitchFamily="18" charset="0"/>
              </a:rPr>
              <a:t>What</a:t>
            </a:r>
            <a:r>
              <a:rPr lang="lt-LT" sz="2800" b="1" dirty="0" smtClean="0">
                <a:solidFill>
                  <a:srgbClr val="191919"/>
                </a:solidFill>
                <a:latin typeface="Constantia" pitchFamily="18" charset="0"/>
              </a:rPr>
              <a:t> </a:t>
            </a:r>
            <a:r>
              <a:rPr lang="lt-LT" sz="2800" b="1" dirty="0" err="1" smtClean="0">
                <a:solidFill>
                  <a:srgbClr val="191919"/>
                </a:solidFill>
                <a:latin typeface="Constantia" pitchFamily="18" charset="0"/>
              </a:rPr>
              <a:t>was</a:t>
            </a:r>
            <a:r>
              <a:rPr lang="lt-LT" sz="2800" b="1" dirty="0" smtClean="0">
                <a:solidFill>
                  <a:srgbClr val="191919"/>
                </a:solidFill>
                <a:latin typeface="Constantia" pitchFamily="18" charset="0"/>
              </a:rPr>
              <a:t> </a:t>
            </a:r>
            <a:r>
              <a:rPr lang="lt-LT" sz="2800" b="1" dirty="0" err="1" smtClean="0">
                <a:solidFill>
                  <a:srgbClr val="191919"/>
                </a:solidFill>
                <a:latin typeface="Constantia" pitchFamily="18" charset="0"/>
              </a:rPr>
              <a:t>the</a:t>
            </a:r>
            <a:r>
              <a:rPr lang="lt-LT" sz="2800" b="1" dirty="0" smtClean="0">
                <a:solidFill>
                  <a:srgbClr val="191919"/>
                </a:solidFill>
                <a:latin typeface="Constantia" pitchFamily="18" charset="0"/>
              </a:rPr>
              <a:t> </a:t>
            </a:r>
            <a:r>
              <a:rPr lang="lt-LT" sz="2800" b="1" dirty="0" err="1" smtClean="0">
                <a:solidFill>
                  <a:srgbClr val="191919"/>
                </a:solidFill>
                <a:latin typeface="Constantia" pitchFamily="18" charset="0"/>
              </a:rPr>
              <a:t>price</a:t>
            </a:r>
            <a:r>
              <a:rPr lang="lt-LT" sz="2800" b="1" dirty="0" smtClean="0">
                <a:solidFill>
                  <a:srgbClr val="191919"/>
                </a:solidFill>
                <a:latin typeface="Constantia" pitchFamily="18" charset="0"/>
              </a:rPr>
              <a:t> </a:t>
            </a:r>
            <a:r>
              <a:rPr lang="lt-LT" sz="2800" b="1" i="1" dirty="0" smtClean="0">
                <a:solidFill>
                  <a:srgbClr val="191919"/>
                </a:solidFill>
                <a:latin typeface="Constantia" pitchFamily="18" charset="0"/>
              </a:rPr>
              <a:t>(</a:t>
            </a:r>
            <a:r>
              <a:rPr lang="lt-LT" sz="2800" b="1" i="1" dirty="0" err="1" smtClean="0">
                <a:solidFill>
                  <a:srgbClr val="191919"/>
                </a:solidFill>
                <a:latin typeface="Constantia" pitchFamily="18" charset="0"/>
              </a:rPr>
              <a:t>pretium</a:t>
            </a:r>
            <a:r>
              <a:rPr lang="lt-LT" sz="2800" b="1" dirty="0" smtClean="0">
                <a:solidFill>
                  <a:srgbClr val="191919"/>
                </a:solidFill>
                <a:latin typeface="Constantia" pitchFamily="18" charset="0"/>
              </a:rPr>
              <a:t>)</a:t>
            </a:r>
            <a:r>
              <a:rPr lang="lt-LT" sz="2800" b="1" i="1" dirty="0" smtClean="0">
                <a:solidFill>
                  <a:srgbClr val="191919"/>
                </a:solidFill>
                <a:latin typeface="Constantia" pitchFamily="18" charset="0"/>
              </a:rPr>
              <a:t> </a:t>
            </a:r>
            <a:r>
              <a:rPr lang="lt-LT" sz="2800" b="1" dirty="0" err="1" smtClean="0">
                <a:solidFill>
                  <a:srgbClr val="191919"/>
                </a:solidFill>
                <a:latin typeface="Constantia" pitchFamily="18" charset="0"/>
              </a:rPr>
              <a:t>of</a:t>
            </a:r>
            <a:r>
              <a:rPr lang="lt-LT" sz="2800" b="1" dirty="0" smtClean="0">
                <a:solidFill>
                  <a:srgbClr val="191919"/>
                </a:solidFill>
                <a:latin typeface="Constantia" pitchFamily="18" charset="0"/>
              </a:rPr>
              <a:t> </a:t>
            </a:r>
            <a:r>
              <a:rPr lang="lt-LT" sz="2800" b="1" dirty="0" err="1" smtClean="0">
                <a:solidFill>
                  <a:srgbClr val="191919"/>
                </a:solidFill>
                <a:latin typeface="Constantia" pitchFamily="18" charset="0"/>
              </a:rPr>
              <a:t>amber</a:t>
            </a:r>
            <a:r>
              <a:rPr lang="lt-LT" sz="2800" b="1" dirty="0" smtClean="0">
                <a:solidFill>
                  <a:srgbClr val="191919"/>
                </a:solidFill>
                <a:latin typeface="Constantia" pitchFamily="18" charset="0"/>
              </a:rPr>
              <a:t>?</a:t>
            </a:r>
          </a:p>
          <a:p>
            <a:pPr>
              <a:buNone/>
            </a:pPr>
            <a:r>
              <a:rPr lang="lt-LT" sz="2800" b="1" i="1" dirty="0" smtClean="0">
                <a:solidFill>
                  <a:srgbClr val="191919"/>
                </a:solidFill>
                <a:latin typeface="Constantia" pitchFamily="18" charset="0"/>
              </a:rPr>
              <a:t>	</a:t>
            </a:r>
            <a:r>
              <a:rPr lang="lt-LT" sz="2800" b="1" dirty="0" smtClean="0">
                <a:solidFill>
                  <a:srgbClr val="191919"/>
                </a:solidFill>
                <a:latin typeface="Constantia" pitchFamily="18" charset="0"/>
              </a:rPr>
              <a:t>I. </a:t>
            </a:r>
            <a:r>
              <a:rPr lang="lt-LT" sz="2800" b="1" dirty="0" err="1" smtClean="0">
                <a:solidFill>
                  <a:srgbClr val="191919"/>
                </a:solidFill>
                <a:latin typeface="Constantia" pitchFamily="18" charset="0"/>
              </a:rPr>
              <a:t>Monetary</a:t>
            </a:r>
            <a:r>
              <a:rPr lang="lt-LT" sz="2800" b="1" dirty="0" smtClean="0">
                <a:solidFill>
                  <a:srgbClr val="191919"/>
                </a:solidFill>
                <a:latin typeface="Constantia" pitchFamily="18" charset="0"/>
              </a:rPr>
              <a:t> </a:t>
            </a:r>
            <a:r>
              <a:rPr lang="lt-LT" sz="2800" b="1" dirty="0" err="1" smtClean="0">
                <a:solidFill>
                  <a:srgbClr val="191919"/>
                </a:solidFill>
                <a:latin typeface="Constantia" pitchFamily="18" charset="0"/>
              </a:rPr>
              <a:t>value</a:t>
            </a:r>
            <a:endParaRPr lang="en-US" sz="2800" b="1" i="1" dirty="0" smtClean="0">
              <a:solidFill>
                <a:srgbClr val="191919"/>
              </a:solidFill>
              <a:latin typeface="Constantia" pitchFamily="18" charset="0"/>
            </a:endParaRPr>
          </a:p>
          <a:p>
            <a:pPr>
              <a:buNone/>
            </a:pPr>
            <a:endParaRPr lang="lt-LT" sz="2600" i="1" dirty="0" smtClean="0">
              <a:solidFill>
                <a:schemeClr val="bg1"/>
              </a:solidFill>
              <a:latin typeface="Constantia" pitchFamily="18" charset="0"/>
            </a:endParaRPr>
          </a:p>
          <a:p>
            <a:pPr>
              <a:buNone/>
            </a:pPr>
            <a:r>
              <a:rPr lang="lt-LT" sz="2600" i="1" dirty="0" smtClean="0">
                <a:solidFill>
                  <a:schemeClr val="bg1"/>
                </a:solidFill>
                <a:latin typeface="Constantia" pitchFamily="18" charset="0"/>
              </a:rPr>
              <a:t>	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Pliny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speaks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amber</a:t>
            </a:r>
            <a:r>
              <a:rPr lang="lt-LT" sz="2000" b="1" i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next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pearls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crystal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spar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lt-LT" sz="2000" b="1" i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murrinum</a:t>
            </a:r>
            <a:r>
              <a:rPr lang="lt-LT" sz="2000" b="1" i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emeralds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says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small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human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made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amber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could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be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pretious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a slave,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alive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strong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i="1" dirty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lt-LT" sz="2000" i="1" dirty="0" smtClean="0">
              <a:solidFill>
                <a:srgbClr val="19191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lt-LT" sz="1800" i="1" dirty="0" smtClean="0">
              <a:solidFill>
                <a:srgbClr val="191919"/>
              </a:solidFill>
              <a:latin typeface="Constantia" pitchFamily="18" charset="0"/>
            </a:endParaRPr>
          </a:p>
          <a:p>
            <a:pPr>
              <a:buNone/>
            </a:pPr>
            <a:r>
              <a:rPr lang="lt-LT" sz="1800" b="1" dirty="0" smtClean="0">
                <a:solidFill>
                  <a:srgbClr val="191919"/>
                </a:solidFill>
              </a:rPr>
              <a:t>    	</a:t>
            </a:r>
            <a:r>
              <a:rPr lang="lt-LT" sz="1800" b="1" dirty="0" smtClean="0">
                <a:solidFill>
                  <a:srgbClr val="191919"/>
                </a:solidFill>
                <a:latin typeface="Constantia" pitchFamily="18" charset="0"/>
              </a:rPr>
              <a:t>C. </a:t>
            </a:r>
            <a:r>
              <a:rPr lang="lt-LT" sz="1800" b="1" dirty="0" err="1" smtClean="0">
                <a:solidFill>
                  <a:srgbClr val="191919"/>
                </a:solidFill>
                <a:latin typeface="Constantia" pitchFamily="18" charset="0"/>
              </a:rPr>
              <a:t>Plinius</a:t>
            </a:r>
            <a:r>
              <a:rPr lang="lt-LT" sz="1800" b="1" dirty="0" smtClean="0">
                <a:solidFill>
                  <a:srgbClr val="191919"/>
                </a:solidFill>
                <a:latin typeface="Constantia" pitchFamily="18" charset="0"/>
              </a:rPr>
              <a:t> </a:t>
            </a:r>
            <a:r>
              <a:rPr lang="lt-LT" sz="1800" b="1" dirty="0" err="1" smtClean="0">
                <a:solidFill>
                  <a:srgbClr val="191919"/>
                </a:solidFill>
                <a:latin typeface="Constantia" pitchFamily="18" charset="0"/>
              </a:rPr>
              <a:t>Secundus</a:t>
            </a:r>
            <a:r>
              <a:rPr lang="lt-LT" sz="1800" b="1" dirty="0" smtClean="0">
                <a:solidFill>
                  <a:srgbClr val="191919"/>
                </a:solidFill>
                <a:latin typeface="Constantia" pitchFamily="18" charset="0"/>
              </a:rPr>
              <a:t>. </a:t>
            </a:r>
            <a:r>
              <a:rPr lang="lt-LT" sz="1800" b="1" i="1" dirty="0" err="1" smtClean="0">
                <a:solidFill>
                  <a:srgbClr val="191919"/>
                </a:solidFill>
                <a:latin typeface="Constantia" pitchFamily="18" charset="0"/>
              </a:rPr>
              <a:t>Naturalis</a:t>
            </a:r>
            <a:r>
              <a:rPr lang="lt-LT" sz="1800" b="1" i="1" dirty="0" smtClean="0">
                <a:solidFill>
                  <a:srgbClr val="191919"/>
                </a:solidFill>
                <a:latin typeface="Constantia" pitchFamily="18" charset="0"/>
              </a:rPr>
              <a:t> </a:t>
            </a:r>
            <a:r>
              <a:rPr lang="lt-LT" sz="1800" b="1" i="1" dirty="0" err="1" smtClean="0">
                <a:solidFill>
                  <a:srgbClr val="191919"/>
                </a:solidFill>
                <a:latin typeface="Constantia" pitchFamily="18" charset="0"/>
              </a:rPr>
              <a:t>Historia</a:t>
            </a:r>
            <a:r>
              <a:rPr lang="lt-LT" sz="1800" b="1" dirty="0" smtClean="0">
                <a:solidFill>
                  <a:srgbClr val="191919"/>
                </a:solidFill>
                <a:latin typeface="Constantia" pitchFamily="18" charset="0"/>
              </a:rPr>
              <a:t>. </a:t>
            </a:r>
            <a:r>
              <a:rPr lang="lt-LT" sz="1800" b="1" i="1" dirty="0" smtClean="0">
                <a:solidFill>
                  <a:srgbClr val="191919"/>
                </a:solidFill>
                <a:latin typeface="Constantia" pitchFamily="18" charset="0"/>
              </a:rPr>
              <a:t>XXXVII</a:t>
            </a:r>
            <a:r>
              <a:rPr lang="lt-LT" sz="1800" b="1" dirty="0" smtClean="0">
                <a:solidFill>
                  <a:srgbClr val="191919"/>
                </a:solidFill>
                <a:latin typeface="Constantia" pitchFamily="18" charset="0"/>
              </a:rPr>
              <a:t>.30</a:t>
            </a:r>
            <a:r>
              <a:rPr lang="lt-LT" sz="1800" dirty="0" smtClean="0">
                <a:solidFill>
                  <a:srgbClr val="191919"/>
                </a:solidFill>
                <a:latin typeface="Constantia" pitchFamily="18" charset="0"/>
              </a:rPr>
              <a:t/>
            </a:r>
            <a:br>
              <a:rPr lang="lt-LT" sz="1800" dirty="0" smtClean="0">
                <a:solidFill>
                  <a:srgbClr val="191919"/>
                </a:solidFill>
                <a:latin typeface="Constantia" pitchFamily="18" charset="0"/>
              </a:rPr>
            </a:br>
            <a:r>
              <a:rPr lang="es-ES" sz="2400" i="1" dirty="0" smtClean="0">
                <a:solidFill>
                  <a:schemeClr val="bg1"/>
                </a:solidFill>
                <a:latin typeface="Constantia" pitchFamily="18" charset="0"/>
              </a:rPr>
              <a:t>Proximum </a:t>
            </a:r>
            <a:r>
              <a:rPr lang="es-ES" sz="2400" i="1" dirty="0">
                <a:solidFill>
                  <a:schemeClr val="bg1"/>
                </a:solidFill>
                <a:latin typeface="Constantia" pitchFamily="18" charset="0"/>
              </a:rPr>
              <a:t>locum in deliciis, feminarum tamen adhuc tantum, sucina optinent, eandemque omnia haec quam gemmae </a:t>
            </a:r>
            <a:r>
              <a:rPr lang="es-ES" sz="2400" i="1" dirty="0" smtClean="0">
                <a:solidFill>
                  <a:schemeClr val="bg1"/>
                </a:solidFill>
                <a:latin typeface="Constantia" pitchFamily="18" charset="0"/>
              </a:rPr>
              <a:t>auctoritatem.</a:t>
            </a:r>
            <a:endParaRPr lang="sv-SE" sz="2400" i="1" dirty="0">
              <a:solidFill>
                <a:schemeClr val="bg1"/>
              </a:solidFill>
              <a:latin typeface="Constantia" pitchFamily="18" charset="0"/>
            </a:endParaRPr>
          </a:p>
          <a:p>
            <a:pPr>
              <a:buNone/>
            </a:pPr>
            <a:r>
              <a:rPr lang="lt-LT" sz="2600" i="1" dirty="0" smtClean="0">
                <a:solidFill>
                  <a:schemeClr val="bg1"/>
                </a:solidFill>
                <a:latin typeface="Constantia" pitchFamily="18" charset="0"/>
              </a:rPr>
              <a:t>	</a:t>
            </a:r>
          </a:p>
          <a:p>
            <a:pPr>
              <a:buNone/>
            </a:pPr>
            <a:r>
              <a:rPr lang="lt-LT" sz="2600" b="1" i="1" dirty="0" smtClean="0">
                <a:solidFill>
                  <a:schemeClr val="bg1"/>
                </a:solidFill>
                <a:latin typeface="Constantia" pitchFamily="18" charset="0"/>
              </a:rPr>
              <a:t>	</a:t>
            </a:r>
            <a:r>
              <a:rPr lang="lt-LT" sz="2000" b="1" dirty="0" smtClean="0">
                <a:solidFill>
                  <a:srgbClr val="191919"/>
                </a:solidFill>
                <a:latin typeface="Constantia" pitchFamily="18" charset="0"/>
              </a:rPr>
              <a:t>C. </a:t>
            </a:r>
            <a:r>
              <a:rPr lang="lt-LT" sz="2000" b="1" dirty="0" err="1" smtClean="0">
                <a:solidFill>
                  <a:srgbClr val="191919"/>
                </a:solidFill>
                <a:latin typeface="Constantia" pitchFamily="18" charset="0"/>
              </a:rPr>
              <a:t>Plinius</a:t>
            </a:r>
            <a:r>
              <a:rPr lang="lt-LT" sz="2000" b="1" dirty="0" smtClean="0">
                <a:solidFill>
                  <a:srgbClr val="191919"/>
                </a:solidFill>
                <a:latin typeface="Constantia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Constantia" pitchFamily="18" charset="0"/>
              </a:rPr>
              <a:t>Secundus</a:t>
            </a:r>
            <a:r>
              <a:rPr lang="lt-LT" sz="2000" b="1" dirty="0" smtClean="0">
                <a:solidFill>
                  <a:srgbClr val="191919"/>
                </a:solidFill>
                <a:latin typeface="Constantia" pitchFamily="18" charset="0"/>
              </a:rPr>
              <a:t>. </a:t>
            </a:r>
            <a:r>
              <a:rPr lang="lt-LT" sz="2000" b="1" i="1" dirty="0" err="1" smtClean="0">
                <a:solidFill>
                  <a:srgbClr val="191919"/>
                </a:solidFill>
                <a:latin typeface="Constantia" pitchFamily="18" charset="0"/>
              </a:rPr>
              <a:t>Naturalis</a:t>
            </a:r>
            <a:r>
              <a:rPr lang="lt-LT" sz="2000" b="1" i="1" dirty="0" smtClean="0">
                <a:solidFill>
                  <a:srgbClr val="191919"/>
                </a:solidFill>
                <a:latin typeface="Constantia" pitchFamily="18" charset="0"/>
              </a:rPr>
              <a:t> </a:t>
            </a:r>
            <a:r>
              <a:rPr lang="lt-LT" sz="2000" b="1" i="1" dirty="0" err="1" smtClean="0">
                <a:solidFill>
                  <a:srgbClr val="191919"/>
                </a:solidFill>
                <a:latin typeface="Constantia" pitchFamily="18" charset="0"/>
              </a:rPr>
              <a:t>Historia</a:t>
            </a:r>
            <a:r>
              <a:rPr lang="lt-LT" sz="2000" b="1" dirty="0" smtClean="0">
                <a:solidFill>
                  <a:srgbClr val="191919"/>
                </a:solidFill>
                <a:latin typeface="Constantia" pitchFamily="18" charset="0"/>
              </a:rPr>
              <a:t>. </a:t>
            </a:r>
            <a:r>
              <a:rPr lang="lt-LT" sz="2000" b="1" i="1" dirty="0" smtClean="0">
                <a:solidFill>
                  <a:srgbClr val="191919"/>
                </a:solidFill>
                <a:latin typeface="Constantia" pitchFamily="18" charset="0"/>
              </a:rPr>
              <a:t>XXXVII</a:t>
            </a:r>
            <a:r>
              <a:rPr lang="lt-LT" sz="2000" b="1" dirty="0" smtClean="0">
                <a:solidFill>
                  <a:srgbClr val="191919"/>
                </a:solidFill>
                <a:latin typeface="Constantia" pitchFamily="18" charset="0"/>
              </a:rPr>
              <a:t>.49</a:t>
            </a:r>
            <a:endParaRPr lang="sv-SE" sz="2000" b="1" i="1" dirty="0" smtClean="0">
              <a:solidFill>
                <a:schemeClr val="bg1"/>
              </a:solidFill>
              <a:latin typeface="Constantia" pitchFamily="18" charset="0"/>
            </a:endParaRPr>
          </a:p>
          <a:p>
            <a:pPr>
              <a:buNone/>
            </a:pPr>
            <a:r>
              <a:rPr lang="sv-SE" sz="2600" i="1" dirty="0">
                <a:solidFill>
                  <a:schemeClr val="bg1"/>
                </a:solidFill>
                <a:latin typeface="Constantia" pitchFamily="18" charset="0"/>
              </a:rPr>
              <a:t>	</a:t>
            </a:r>
            <a:r>
              <a:rPr lang="fr-FR" sz="2400" i="1" dirty="0" err="1" smtClean="0">
                <a:solidFill>
                  <a:schemeClr val="bg1"/>
                </a:solidFill>
                <a:latin typeface="Constantia" pitchFamily="18" charset="0"/>
              </a:rPr>
              <a:t>Taxatio</a:t>
            </a:r>
            <a:r>
              <a:rPr lang="fr-FR" sz="2400" i="1" dirty="0" smtClean="0">
                <a:solidFill>
                  <a:schemeClr val="bg1"/>
                </a:solidFill>
                <a:latin typeface="Constantia" pitchFamily="18" charset="0"/>
              </a:rPr>
              <a:t> in </a:t>
            </a:r>
            <a:r>
              <a:rPr lang="fr-FR" sz="2400" i="1" dirty="0" err="1" smtClean="0">
                <a:solidFill>
                  <a:schemeClr val="bg1"/>
                </a:solidFill>
                <a:latin typeface="Constantia" pitchFamily="18" charset="0"/>
              </a:rPr>
              <a:t>deliciis</a:t>
            </a:r>
            <a:r>
              <a:rPr lang="fr-FR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fr-FR" sz="2400" i="1" dirty="0" err="1" smtClean="0">
                <a:solidFill>
                  <a:schemeClr val="bg1"/>
                </a:solidFill>
                <a:latin typeface="Constantia" pitchFamily="18" charset="0"/>
              </a:rPr>
              <a:t>tanta</a:t>
            </a:r>
            <a:r>
              <a:rPr lang="fr-FR" sz="2400" i="1" dirty="0" smtClean="0">
                <a:solidFill>
                  <a:schemeClr val="bg1"/>
                </a:solidFill>
                <a:latin typeface="Constantia" pitchFamily="18" charset="0"/>
              </a:rPr>
              <a:t>, ut </a:t>
            </a:r>
            <a:r>
              <a:rPr lang="fr-FR" sz="2400" i="1" dirty="0" err="1" smtClean="0">
                <a:solidFill>
                  <a:schemeClr val="bg1"/>
                </a:solidFill>
                <a:latin typeface="Constantia" pitchFamily="18" charset="0"/>
              </a:rPr>
              <a:t>hominis</a:t>
            </a:r>
            <a:r>
              <a:rPr lang="fr-FR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fr-FR" sz="2400" i="1" dirty="0" err="1" smtClean="0">
                <a:solidFill>
                  <a:schemeClr val="bg1"/>
                </a:solidFill>
                <a:latin typeface="Constantia" pitchFamily="18" charset="0"/>
              </a:rPr>
              <a:t>quamvis</a:t>
            </a:r>
            <a:r>
              <a:rPr lang="lt-LT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fr-FR" sz="2400" i="1" dirty="0" err="1" smtClean="0">
                <a:solidFill>
                  <a:schemeClr val="bg1"/>
                </a:solidFill>
                <a:latin typeface="Constantia" pitchFamily="18" charset="0"/>
              </a:rPr>
              <a:t>parva</a:t>
            </a:r>
            <a:r>
              <a:rPr lang="fr-FR" sz="2400" i="1" dirty="0" smtClean="0">
                <a:solidFill>
                  <a:schemeClr val="bg1"/>
                </a:solidFill>
                <a:latin typeface="Constantia" pitchFamily="18" charset="0"/>
              </a:rPr>
              <a:t> effigies </a:t>
            </a:r>
            <a:r>
              <a:rPr lang="fr-FR" sz="2400" i="1" dirty="0" err="1" smtClean="0">
                <a:solidFill>
                  <a:schemeClr val="bg1"/>
                </a:solidFill>
                <a:latin typeface="Constantia" pitchFamily="18" charset="0"/>
              </a:rPr>
              <a:t>vivorum</a:t>
            </a:r>
            <a:r>
              <a:rPr lang="fr-FR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fr-FR" sz="2400" i="1" dirty="0" err="1" smtClean="0">
                <a:solidFill>
                  <a:schemeClr val="bg1"/>
                </a:solidFill>
                <a:latin typeface="Constantia" pitchFamily="18" charset="0"/>
              </a:rPr>
              <a:t>hominum</a:t>
            </a:r>
            <a:r>
              <a:rPr lang="fr-FR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fr-FR" sz="2400" i="1" dirty="0" err="1" smtClean="0">
                <a:solidFill>
                  <a:schemeClr val="bg1"/>
                </a:solidFill>
                <a:latin typeface="Constantia" pitchFamily="18" charset="0"/>
              </a:rPr>
              <a:t>vigentiumque</a:t>
            </a:r>
            <a:r>
              <a:rPr lang="fr-FR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fr-FR" sz="2400" i="1" dirty="0" err="1" smtClean="0">
                <a:solidFill>
                  <a:schemeClr val="bg1"/>
                </a:solidFill>
                <a:latin typeface="Constantia" pitchFamily="18" charset="0"/>
              </a:rPr>
              <a:t>pretia</a:t>
            </a:r>
            <a:r>
              <a:rPr lang="fr-FR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fr-FR" sz="2400" i="1" dirty="0" err="1" smtClean="0">
                <a:solidFill>
                  <a:schemeClr val="bg1"/>
                </a:solidFill>
                <a:latin typeface="Constantia" pitchFamily="18" charset="0"/>
              </a:rPr>
              <a:t>exsuperet</a:t>
            </a:r>
            <a:r>
              <a:rPr lang="lt-LT" sz="2400" i="1" dirty="0" smtClean="0">
                <a:solidFill>
                  <a:schemeClr val="bg1"/>
                </a:solidFill>
                <a:latin typeface="Constantia" pitchFamily="18" charset="0"/>
              </a:rPr>
              <a:t>. </a:t>
            </a:r>
          </a:p>
          <a:p>
            <a:pPr>
              <a:buNone/>
            </a:pPr>
            <a:endParaRPr lang="lt-LT" sz="28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340768"/>
            <a:ext cx="7776864" cy="4785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lt-LT" i="1" dirty="0" smtClean="0">
                <a:solidFill>
                  <a:schemeClr val="bg1"/>
                </a:solidFill>
              </a:rPr>
              <a:t>	</a:t>
            </a:r>
          </a:p>
          <a:p>
            <a:pPr>
              <a:buNone/>
            </a:pPr>
            <a:r>
              <a:rPr lang="lt-LT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Pliny‘s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witness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however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somewhat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controversial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point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also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says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amber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imitate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transparent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gems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especially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amethysts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dyeing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it,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likewise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glass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nowadays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000" b="1" i="1" dirty="0" smtClean="0">
              <a:solidFill>
                <a:srgbClr val="19191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i="1" dirty="0">
                <a:solidFill>
                  <a:schemeClr val="bg1"/>
                </a:solidFill>
                <a:latin typeface="Constantia" pitchFamily="18" charset="0"/>
              </a:rPr>
              <a:t>	</a:t>
            </a:r>
            <a:endParaRPr lang="lt-LT" sz="2600" i="1" dirty="0" smtClean="0">
              <a:solidFill>
                <a:schemeClr val="bg1"/>
              </a:solidFill>
              <a:latin typeface="Constantia" pitchFamily="18" charset="0"/>
            </a:endParaRPr>
          </a:p>
          <a:p>
            <a:pPr>
              <a:buNone/>
            </a:pPr>
            <a:r>
              <a:rPr lang="lt-LT" sz="2600" i="1" dirty="0" smtClean="0">
                <a:solidFill>
                  <a:schemeClr val="bg1"/>
                </a:solidFill>
                <a:latin typeface="Constantia" pitchFamily="18" charset="0"/>
              </a:rPr>
              <a:t>	</a:t>
            </a:r>
            <a:r>
              <a:rPr lang="lt-LT" sz="1800" b="1" dirty="0" smtClean="0">
                <a:solidFill>
                  <a:srgbClr val="191919"/>
                </a:solidFill>
                <a:latin typeface="Constantia" pitchFamily="18" charset="0"/>
              </a:rPr>
              <a:t>C. </a:t>
            </a:r>
            <a:r>
              <a:rPr lang="lt-LT" sz="1800" b="1" dirty="0" err="1" smtClean="0">
                <a:solidFill>
                  <a:srgbClr val="191919"/>
                </a:solidFill>
                <a:latin typeface="Constantia" pitchFamily="18" charset="0"/>
              </a:rPr>
              <a:t>Plinius</a:t>
            </a:r>
            <a:r>
              <a:rPr lang="lt-LT" sz="1800" b="1" dirty="0" smtClean="0">
                <a:solidFill>
                  <a:srgbClr val="191919"/>
                </a:solidFill>
                <a:latin typeface="Constantia" pitchFamily="18" charset="0"/>
              </a:rPr>
              <a:t> </a:t>
            </a:r>
            <a:r>
              <a:rPr lang="lt-LT" sz="1800" b="1" dirty="0" err="1" smtClean="0">
                <a:solidFill>
                  <a:srgbClr val="191919"/>
                </a:solidFill>
                <a:latin typeface="Constantia" pitchFamily="18" charset="0"/>
              </a:rPr>
              <a:t>Secundus</a:t>
            </a:r>
            <a:r>
              <a:rPr lang="lt-LT" sz="1800" b="1" dirty="0" smtClean="0">
                <a:solidFill>
                  <a:srgbClr val="191919"/>
                </a:solidFill>
                <a:latin typeface="Constantia" pitchFamily="18" charset="0"/>
              </a:rPr>
              <a:t>. </a:t>
            </a:r>
            <a:r>
              <a:rPr lang="lt-LT" sz="1800" b="1" i="1" dirty="0" err="1" smtClean="0">
                <a:solidFill>
                  <a:srgbClr val="191919"/>
                </a:solidFill>
                <a:latin typeface="Constantia" pitchFamily="18" charset="0"/>
              </a:rPr>
              <a:t>Naturalis</a:t>
            </a:r>
            <a:r>
              <a:rPr lang="lt-LT" sz="1800" b="1" i="1" dirty="0" smtClean="0">
                <a:solidFill>
                  <a:srgbClr val="191919"/>
                </a:solidFill>
                <a:latin typeface="Constantia" pitchFamily="18" charset="0"/>
              </a:rPr>
              <a:t> </a:t>
            </a:r>
            <a:r>
              <a:rPr lang="lt-LT" sz="1800" b="1" i="1" dirty="0" err="1" smtClean="0">
                <a:solidFill>
                  <a:srgbClr val="191919"/>
                </a:solidFill>
                <a:latin typeface="Constantia" pitchFamily="18" charset="0"/>
              </a:rPr>
              <a:t>Historia</a:t>
            </a:r>
            <a:r>
              <a:rPr lang="lt-LT" sz="1800" b="1" dirty="0" smtClean="0">
                <a:solidFill>
                  <a:srgbClr val="191919"/>
                </a:solidFill>
                <a:latin typeface="Constantia" pitchFamily="18" charset="0"/>
              </a:rPr>
              <a:t>. </a:t>
            </a:r>
            <a:r>
              <a:rPr lang="lt-LT" sz="1800" b="1" i="1" dirty="0" smtClean="0">
                <a:solidFill>
                  <a:srgbClr val="191919"/>
                </a:solidFill>
                <a:latin typeface="Constantia" pitchFamily="18" charset="0"/>
              </a:rPr>
              <a:t>XXXVII</a:t>
            </a:r>
            <a:r>
              <a:rPr lang="lt-LT" sz="1800" b="1" dirty="0" smtClean="0">
                <a:solidFill>
                  <a:srgbClr val="191919"/>
                </a:solidFill>
                <a:latin typeface="Constantia" pitchFamily="18" charset="0"/>
              </a:rPr>
              <a:t>.51</a:t>
            </a:r>
            <a:br>
              <a:rPr lang="lt-LT" sz="1800" b="1" dirty="0" smtClean="0">
                <a:solidFill>
                  <a:srgbClr val="191919"/>
                </a:solidFill>
                <a:latin typeface="Constantia" pitchFamily="18" charset="0"/>
              </a:rPr>
            </a:br>
            <a:r>
              <a:rPr lang="es-ES" sz="2400" i="1" dirty="0" smtClean="0">
                <a:solidFill>
                  <a:schemeClr val="bg1"/>
                </a:solidFill>
                <a:latin typeface="Constantia" pitchFamily="18" charset="0"/>
              </a:rPr>
              <a:t>Sucina et gemmis, quae sunt tralucidae, adulterandis magnum habent locum, maxime amethystis, cum tamen omni, ut diximus, colore tinguantur. </a:t>
            </a:r>
            <a:endParaRPr lang="lt-LT" sz="2400" i="1" dirty="0" smtClean="0">
              <a:solidFill>
                <a:schemeClr val="bg1"/>
              </a:solidFill>
              <a:latin typeface="Constantia" pitchFamily="18" charset="0"/>
            </a:endParaRPr>
          </a:p>
          <a:p>
            <a:endParaRPr lang="lt-L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Vintage Bakelite Dark Apple Juice Amber Turtle Tortoise Dress Clips Fur Clips Jewelry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996952"/>
            <a:ext cx="2664296" cy="266429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331640" y="548680"/>
            <a:ext cx="66247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Did Romans really used to dye amber, or it was naturally of unusual color (we know, such amber can be found, for example purple, mentioned by Pliny). Or, may 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s-ES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be, Pliny speaks about some other matter overall? </a:t>
            </a:r>
            <a:endParaRPr lang="lt-LT" sz="2000" b="1" dirty="0" smtClean="0">
              <a:solidFill>
                <a:srgbClr val="19191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ES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onetheless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ES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the statement let us know, that amber was far from being most expensive.</a:t>
            </a:r>
            <a:endParaRPr lang="lt-LT" sz="2000" b="1" dirty="0" smtClean="0">
              <a:solidFill>
                <a:srgbClr val="19191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lt-LT" sz="2000" b="1" dirty="0">
              <a:solidFill>
                <a:srgbClr val="19191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292494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err="1" smtClean="0">
                <a:solidFill>
                  <a:srgbClr val="191919"/>
                </a:solidFill>
              </a:rPr>
              <a:t>Examples</a:t>
            </a:r>
            <a:r>
              <a:rPr lang="lt-LT" dirty="0" smtClean="0">
                <a:solidFill>
                  <a:srgbClr val="191919"/>
                </a:solidFill>
              </a:rPr>
              <a:t> </a:t>
            </a:r>
            <a:r>
              <a:rPr lang="lt-LT" dirty="0" err="1" smtClean="0">
                <a:solidFill>
                  <a:srgbClr val="191919"/>
                </a:solidFill>
              </a:rPr>
              <a:t>of</a:t>
            </a:r>
            <a:r>
              <a:rPr lang="lt-LT" dirty="0" smtClean="0">
                <a:solidFill>
                  <a:srgbClr val="191919"/>
                </a:solidFill>
              </a:rPr>
              <a:t> </a:t>
            </a:r>
            <a:r>
              <a:rPr lang="lt-LT" dirty="0" err="1" smtClean="0">
                <a:solidFill>
                  <a:srgbClr val="191919"/>
                </a:solidFill>
              </a:rPr>
              <a:t>dyed</a:t>
            </a:r>
            <a:r>
              <a:rPr lang="lt-LT" dirty="0" smtClean="0">
                <a:solidFill>
                  <a:srgbClr val="191919"/>
                </a:solidFill>
              </a:rPr>
              <a:t> </a:t>
            </a:r>
            <a:r>
              <a:rPr lang="lt-LT" dirty="0" err="1" smtClean="0">
                <a:solidFill>
                  <a:srgbClr val="191919"/>
                </a:solidFill>
              </a:rPr>
              <a:t>amber</a:t>
            </a:r>
            <a:endParaRPr lang="lt-LT" dirty="0">
              <a:solidFill>
                <a:srgbClr val="19191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36"/>
            <a:ext cx="7848872" cy="5073427"/>
          </a:xfrm>
        </p:spPr>
        <p:txBody>
          <a:bodyPr/>
          <a:lstStyle/>
          <a:p>
            <a:pPr>
              <a:buNone/>
            </a:pPr>
            <a:r>
              <a:rPr lang="lt-LT" i="1" dirty="0" smtClean="0">
                <a:solidFill>
                  <a:schemeClr val="bg1"/>
                </a:solidFill>
              </a:rPr>
              <a:t>	</a:t>
            </a:r>
            <a:endParaRPr lang="lt-LT" b="1" i="1" dirty="0" smtClean="0">
              <a:solidFill>
                <a:srgbClr val="19191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t-LT" sz="2000" b="1" i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indeed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Pliny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says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amber</a:t>
            </a:r>
            <a:r>
              <a:rPr lang="fr-FR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is daily imported and abundant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Rome (</a:t>
            </a:r>
            <a:r>
              <a:rPr lang="fr-FR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thus how might it be, that so many nonsenses are being told about </a:t>
            </a:r>
            <a:r>
              <a:rPr lang="fr-FR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fr-FR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lt-LT" i="1" dirty="0" smtClean="0">
                <a:solidFill>
                  <a:schemeClr val="bg1"/>
                </a:solidFill>
              </a:rPr>
              <a:t>	</a:t>
            </a:r>
            <a:r>
              <a:rPr lang="lt-LT" sz="1800" b="1" dirty="0" smtClean="0">
                <a:solidFill>
                  <a:srgbClr val="191919"/>
                </a:solidFill>
                <a:latin typeface="Constantia" pitchFamily="18" charset="0"/>
              </a:rPr>
              <a:t> C. </a:t>
            </a:r>
            <a:r>
              <a:rPr lang="lt-LT" sz="1800" b="1" dirty="0" err="1" smtClean="0">
                <a:solidFill>
                  <a:srgbClr val="191919"/>
                </a:solidFill>
                <a:latin typeface="Constantia" pitchFamily="18" charset="0"/>
              </a:rPr>
              <a:t>Plinius</a:t>
            </a:r>
            <a:r>
              <a:rPr lang="lt-LT" sz="1800" b="1" dirty="0" smtClean="0">
                <a:solidFill>
                  <a:srgbClr val="191919"/>
                </a:solidFill>
                <a:latin typeface="Constantia" pitchFamily="18" charset="0"/>
              </a:rPr>
              <a:t> </a:t>
            </a:r>
            <a:r>
              <a:rPr lang="lt-LT" sz="1800" b="1" dirty="0" err="1" smtClean="0">
                <a:solidFill>
                  <a:srgbClr val="191919"/>
                </a:solidFill>
                <a:latin typeface="Constantia" pitchFamily="18" charset="0"/>
              </a:rPr>
              <a:t>Secundus</a:t>
            </a:r>
            <a:r>
              <a:rPr lang="lt-LT" sz="1800" b="1" dirty="0" smtClean="0">
                <a:solidFill>
                  <a:srgbClr val="191919"/>
                </a:solidFill>
                <a:latin typeface="Constantia" pitchFamily="18" charset="0"/>
              </a:rPr>
              <a:t>. </a:t>
            </a:r>
            <a:r>
              <a:rPr lang="lt-LT" sz="1800" b="1" i="1" dirty="0" err="1" smtClean="0">
                <a:solidFill>
                  <a:srgbClr val="191919"/>
                </a:solidFill>
                <a:latin typeface="Constantia" pitchFamily="18" charset="0"/>
              </a:rPr>
              <a:t>Naturalis</a:t>
            </a:r>
            <a:r>
              <a:rPr lang="lt-LT" sz="1800" b="1" i="1" dirty="0" smtClean="0">
                <a:solidFill>
                  <a:srgbClr val="191919"/>
                </a:solidFill>
                <a:latin typeface="Constantia" pitchFamily="18" charset="0"/>
              </a:rPr>
              <a:t> </a:t>
            </a:r>
            <a:r>
              <a:rPr lang="lt-LT" sz="1800" b="1" i="1" dirty="0" err="1" smtClean="0">
                <a:solidFill>
                  <a:srgbClr val="191919"/>
                </a:solidFill>
                <a:latin typeface="Constantia" pitchFamily="18" charset="0"/>
              </a:rPr>
              <a:t>Historia</a:t>
            </a:r>
            <a:r>
              <a:rPr lang="lt-LT" sz="1800" b="1" dirty="0" smtClean="0">
                <a:solidFill>
                  <a:srgbClr val="191919"/>
                </a:solidFill>
                <a:latin typeface="Constantia" pitchFamily="18" charset="0"/>
              </a:rPr>
              <a:t>. </a:t>
            </a:r>
            <a:r>
              <a:rPr lang="lt-LT" sz="1800" b="1" i="1" dirty="0" smtClean="0">
                <a:solidFill>
                  <a:srgbClr val="191919"/>
                </a:solidFill>
                <a:latin typeface="Constantia" pitchFamily="18" charset="0"/>
              </a:rPr>
              <a:t>XXXVII</a:t>
            </a:r>
            <a:r>
              <a:rPr lang="lt-LT" sz="1800" b="1" dirty="0" smtClean="0">
                <a:solidFill>
                  <a:srgbClr val="191919"/>
                </a:solidFill>
                <a:latin typeface="Constantia" pitchFamily="18" charset="0"/>
              </a:rPr>
              <a:t>.41</a:t>
            </a:r>
            <a:r>
              <a:rPr lang="lt-LT" i="1" dirty="0" smtClean="0">
                <a:solidFill>
                  <a:schemeClr val="bg1"/>
                </a:solidFill>
              </a:rPr>
              <a:t/>
            </a:r>
            <a:br>
              <a:rPr lang="lt-LT" i="1" dirty="0" smtClean="0">
                <a:solidFill>
                  <a:schemeClr val="bg1"/>
                </a:solidFill>
              </a:rPr>
            </a:br>
            <a:r>
              <a:rPr lang="lt-LT" sz="2400" i="1" dirty="0" err="1" smtClean="0">
                <a:solidFill>
                  <a:schemeClr val="bg1"/>
                </a:solidFill>
                <a:latin typeface="Constantia" pitchFamily="18" charset="0"/>
              </a:rPr>
              <a:t>Sed</a:t>
            </a:r>
            <a:r>
              <a:rPr lang="lt-LT" sz="2400" i="1" dirty="0" smtClean="0">
                <a:solidFill>
                  <a:schemeClr val="bg1"/>
                </a:solidFill>
                <a:latin typeface="Constantia" pitchFamily="18" charset="0"/>
              </a:rPr>
              <a:t> hoc in ea re, quae cotidie invehatur atque abundet ac mendacium coarguat, serio quemquam dixisse summa </a:t>
            </a:r>
            <a:r>
              <a:rPr lang="fr-FR" sz="2400" i="1" dirty="0" err="1" smtClean="0">
                <a:solidFill>
                  <a:schemeClr val="bg1"/>
                </a:solidFill>
                <a:latin typeface="Constantia" pitchFamily="18" charset="0"/>
              </a:rPr>
              <a:t>hominum</a:t>
            </a:r>
            <a:r>
              <a:rPr lang="fr-FR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fr-FR" sz="2400" i="1" dirty="0" err="1" smtClean="0">
                <a:solidFill>
                  <a:schemeClr val="bg1"/>
                </a:solidFill>
                <a:latin typeface="Constantia" pitchFamily="18" charset="0"/>
              </a:rPr>
              <a:t>contemptio</a:t>
            </a:r>
            <a:r>
              <a:rPr lang="fr-FR" sz="2400" i="1" dirty="0" smtClean="0">
                <a:solidFill>
                  <a:schemeClr val="bg1"/>
                </a:solidFill>
                <a:latin typeface="Constantia" pitchFamily="18" charset="0"/>
              </a:rPr>
              <a:t> est et </a:t>
            </a:r>
            <a:r>
              <a:rPr lang="fr-FR" sz="2400" i="1" dirty="0" err="1" smtClean="0">
                <a:solidFill>
                  <a:schemeClr val="bg1"/>
                </a:solidFill>
                <a:latin typeface="Constantia" pitchFamily="18" charset="0"/>
              </a:rPr>
              <a:t>intoleranda</a:t>
            </a:r>
            <a:r>
              <a:rPr lang="fr-FR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fr-FR" sz="2400" i="1" dirty="0" err="1" smtClean="0">
                <a:solidFill>
                  <a:schemeClr val="bg1"/>
                </a:solidFill>
                <a:latin typeface="Constantia" pitchFamily="18" charset="0"/>
              </a:rPr>
              <a:t>mendaciorum</a:t>
            </a:r>
            <a:r>
              <a:rPr lang="fr-FR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fr-FR" sz="2400" i="1" dirty="0" err="1" smtClean="0">
                <a:solidFill>
                  <a:schemeClr val="bg1"/>
                </a:solidFill>
                <a:latin typeface="Constantia" pitchFamily="18" charset="0"/>
              </a:rPr>
              <a:t>impunitas</a:t>
            </a:r>
            <a:r>
              <a:rPr lang="fr-FR" sz="2400" i="1" dirty="0" smtClean="0">
                <a:solidFill>
                  <a:schemeClr val="bg1"/>
                </a:solidFill>
                <a:latin typeface="Constantia" pitchFamily="18" charset="0"/>
              </a:rPr>
              <a:t>. </a:t>
            </a:r>
            <a:endParaRPr lang="lt-LT" sz="2400" i="1" dirty="0">
              <a:solidFill>
                <a:schemeClr val="bg1"/>
              </a:solidFill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476672"/>
            <a:ext cx="7704856" cy="590465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lt-LT" sz="1800" b="1" i="1" dirty="0" smtClean="0">
                <a:solidFill>
                  <a:srgbClr val="191919"/>
                </a:solidFill>
              </a:rPr>
              <a:t>	</a:t>
            </a:r>
            <a:r>
              <a:rPr lang="fr-FR" sz="18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Pliny also tells the story about a gladiatorial</a:t>
            </a:r>
            <a:r>
              <a:rPr lang="lt-LT" sz="18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8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combat, where all equipment, </a:t>
            </a:r>
            <a:r>
              <a:rPr lang="fr-FR" sz="1800" b="1" i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apparatus pompae, </a:t>
            </a:r>
            <a:r>
              <a:rPr lang="fr-FR" sz="18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of one single day at this event was decorated with amber</a:t>
            </a:r>
            <a:r>
              <a:rPr lang="lt-LT" sz="18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fr-FR" sz="18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the curtain of </a:t>
            </a:r>
            <a:r>
              <a:rPr lang="fr-FR" sz="1800" b="1" i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podium, </a:t>
            </a:r>
            <a:r>
              <a:rPr lang="fr-FR" sz="18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the stage, the stretchers of the dead</a:t>
            </a:r>
            <a:r>
              <a:rPr lang="en-US" sz="18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b="1" i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lt-LT" sz="1800" b="1" i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Libitina</a:t>
            </a:r>
            <a:r>
              <a:rPr lang="lt-LT" sz="1800" b="1" i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br>
              <a:rPr lang="lt-LT" sz="1800" b="1" i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</a:br>
            <a:endParaRPr lang="lt-LT" sz="2000" b="1" dirty="0" smtClean="0">
              <a:solidFill>
                <a:srgbClr val="19191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t-LT" sz="2400" i="1" dirty="0" smtClean="0">
                <a:solidFill>
                  <a:schemeClr val="bg1"/>
                </a:solidFill>
                <a:latin typeface="Constantia" pitchFamily="18" charset="0"/>
              </a:rPr>
              <a:t>	</a:t>
            </a:r>
            <a:r>
              <a:rPr lang="lt-LT" sz="1800" b="1" dirty="0" smtClean="0">
                <a:solidFill>
                  <a:srgbClr val="191919"/>
                </a:solidFill>
                <a:latin typeface="Constantia" pitchFamily="18" charset="0"/>
              </a:rPr>
              <a:t> </a:t>
            </a:r>
            <a:r>
              <a:rPr lang="lt-LT" sz="2000" b="1" dirty="0" smtClean="0">
                <a:solidFill>
                  <a:srgbClr val="191919"/>
                </a:solidFill>
                <a:latin typeface="Constantia" pitchFamily="18" charset="0"/>
              </a:rPr>
              <a:t>C. </a:t>
            </a:r>
            <a:r>
              <a:rPr lang="lt-LT" sz="2000" b="1" dirty="0" err="1" smtClean="0">
                <a:solidFill>
                  <a:srgbClr val="191919"/>
                </a:solidFill>
                <a:latin typeface="Constantia" pitchFamily="18" charset="0"/>
              </a:rPr>
              <a:t>Plinius</a:t>
            </a:r>
            <a:r>
              <a:rPr lang="lt-LT" sz="2000" b="1" dirty="0" smtClean="0">
                <a:solidFill>
                  <a:srgbClr val="191919"/>
                </a:solidFill>
                <a:latin typeface="Constantia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Constantia" pitchFamily="18" charset="0"/>
              </a:rPr>
              <a:t>Secundus</a:t>
            </a:r>
            <a:r>
              <a:rPr lang="lt-LT" sz="2000" b="1" dirty="0" smtClean="0">
                <a:solidFill>
                  <a:srgbClr val="191919"/>
                </a:solidFill>
                <a:latin typeface="Constantia" pitchFamily="18" charset="0"/>
              </a:rPr>
              <a:t>. </a:t>
            </a:r>
            <a:r>
              <a:rPr lang="lt-LT" sz="2000" b="1" i="1" dirty="0" err="1" smtClean="0">
                <a:solidFill>
                  <a:srgbClr val="191919"/>
                </a:solidFill>
                <a:latin typeface="Constantia" pitchFamily="18" charset="0"/>
              </a:rPr>
              <a:t>Naturalis</a:t>
            </a:r>
            <a:r>
              <a:rPr lang="lt-LT" sz="2000" b="1" i="1" dirty="0" smtClean="0">
                <a:solidFill>
                  <a:srgbClr val="191919"/>
                </a:solidFill>
                <a:latin typeface="Constantia" pitchFamily="18" charset="0"/>
              </a:rPr>
              <a:t> </a:t>
            </a:r>
            <a:r>
              <a:rPr lang="lt-LT" sz="2000" b="1" i="1" dirty="0" err="1" smtClean="0">
                <a:solidFill>
                  <a:srgbClr val="191919"/>
                </a:solidFill>
                <a:latin typeface="Constantia" pitchFamily="18" charset="0"/>
              </a:rPr>
              <a:t>Historia</a:t>
            </a:r>
            <a:r>
              <a:rPr lang="lt-LT" sz="2000" b="1" dirty="0" smtClean="0">
                <a:solidFill>
                  <a:srgbClr val="191919"/>
                </a:solidFill>
                <a:latin typeface="Constantia" pitchFamily="18" charset="0"/>
              </a:rPr>
              <a:t>. </a:t>
            </a:r>
            <a:r>
              <a:rPr lang="lt-LT" sz="2000" b="1" i="1" dirty="0" smtClean="0">
                <a:solidFill>
                  <a:srgbClr val="191919"/>
                </a:solidFill>
                <a:latin typeface="Constantia" pitchFamily="18" charset="0"/>
              </a:rPr>
              <a:t>XXXVII</a:t>
            </a:r>
            <a:r>
              <a:rPr lang="lt-LT" sz="2000" b="1" dirty="0" smtClean="0">
                <a:solidFill>
                  <a:srgbClr val="191919"/>
                </a:solidFill>
                <a:latin typeface="Constantia" pitchFamily="18" charset="0"/>
              </a:rPr>
              <a:t>.45</a:t>
            </a:r>
            <a:endParaRPr lang="lt-LT" sz="2000" i="1" dirty="0" smtClean="0">
              <a:solidFill>
                <a:schemeClr val="bg1"/>
              </a:solidFill>
              <a:latin typeface="Constantia" pitchFamily="18" charset="0"/>
            </a:endParaRPr>
          </a:p>
          <a:p>
            <a:pPr>
              <a:buNone/>
            </a:pPr>
            <a:r>
              <a:rPr lang="lt-LT" sz="2000" i="1" dirty="0" smtClean="0">
                <a:solidFill>
                  <a:schemeClr val="bg1"/>
                </a:solidFill>
                <a:latin typeface="Constantia" pitchFamily="18" charset="0"/>
              </a:rPr>
              <a:t>	</a:t>
            </a:r>
            <a:r>
              <a:rPr lang="fr-FR" sz="2400" i="1" dirty="0" smtClean="0">
                <a:solidFill>
                  <a:schemeClr val="bg1"/>
                </a:solidFill>
                <a:latin typeface="Constantia" pitchFamily="18" charset="0"/>
              </a:rPr>
              <a:t>Vivitque eques R. ad id </a:t>
            </a:r>
            <a:r>
              <a:rPr lang="fr-FR" sz="2400" i="1" dirty="0" err="1" smtClean="0">
                <a:solidFill>
                  <a:schemeClr val="bg1"/>
                </a:solidFill>
                <a:latin typeface="Constantia" pitchFamily="18" charset="0"/>
              </a:rPr>
              <a:t>comparandum</a:t>
            </a:r>
            <a:r>
              <a:rPr lang="fr-FR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fr-FR" sz="2400" i="1" dirty="0" err="1" smtClean="0">
                <a:solidFill>
                  <a:schemeClr val="bg1"/>
                </a:solidFill>
                <a:latin typeface="Constantia" pitchFamily="18" charset="0"/>
              </a:rPr>
              <a:t>missus</a:t>
            </a:r>
            <a:r>
              <a:rPr lang="fr-FR" sz="2400" i="1" dirty="0" smtClean="0">
                <a:solidFill>
                  <a:schemeClr val="bg1"/>
                </a:solidFill>
                <a:latin typeface="Constantia" pitchFamily="18" charset="0"/>
              </a:rPr>
              <a:t> ab </a:t>
            </a:r>
            <a:r>
              <a:rPr lang="es-ES" sz="2400" i="1" dirty="0" err="1" smtClean="0">
                <a:solidFill>
                  <a:schemeClr val="bg1"/>
                </a:solidFill>
                <a:latin typeface="Constantia" pitchFamily="18" charset="0"/>
              </a:rPr>
              <a:t>Iuliano</a:t>
            </a:r>
            <a:r>
              <a:rPr lang="es-ES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s-ES" sz="2400" i="1" dirty="0" err="1" smtClean="0">
                <a:solidFill>
                  <a:schemeClr val="bg1"/>
                </a:solidFill>
                <a:latin typeface="Constantia" pitchFamily="18" charset="0"/>
              </a:rPr>
              <a:t>curante</a:t>
            </a:r>
            <a:r>
              <a:rPr lang="es-ES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s-ES" sz="2400" i="1" dirty="0" err="1" smtClean="0">
                <a:solidFill>
                  <a:schemeClr val="bg1"/>
                </a:solidFill>
                <a:latin typeface="Constantia" pitchFamily="18" charset="0"/>
              </a:rPr>
              <a:t>gladiatorium</a:t>
            </a:r>
            <a:r>
              <a:rPr lang="es-ES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s-ES" sz="2400" i="1" dirty="0" err="1" smtClean="0">
                <a:solidFill>
                  <a:schemeClr val="bg1"/>
                </a:solidFill>
                <a:latin typeface="Constantia" pitchFamily="18" charset="0"/>
              </a:rPr>
              <a:t>munus</a:t>
            </a:r>
            <a:r>
              <a:rPr lang="es-ES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s-ES" sz="2400" i="1" dirty="0" err="1" smtClean="0">
                <a:solidFill>
                  <a:schemeClr val="bg1"/>
                </a:solidFill>
                <a:latin typeface="Constantia" pitchFamily="18" charset="0"/>
              </a:rPr>
              <a:t>Neronis</a:t>
            </a:r>
            <a:r>
              <a:rPr lang="es-ES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s-ES" sz="2400" i="1" dirty="0" err="1" smtClean="0">
                <a:solidFill>
                  <a:schemeClr val="bg1"/>
                </a:solidFill>
                <a:latin typeface="Constantia" pitchFamily="18" charset="0"/>
              </a:rPr>
              <a:t>principis</a:t>
            </a:r>
            <a:r>
              <a:rPr lang="es-ES" sz="2400" i="1" dirty="0" smtClean="0">
                <a:solidFill>
                  <a:schemeClr val="bg1"/>
                </a:solidFill>
                <a:latin typeface="Constantia" pitchFamily="18" charset="0"/>
              </a:rPr>
              <a:t>. Q</a:t>
            </a:r>
            <a:r>
              <a:rPr lang="fr-FR" sz="2400" i="1" dirty="0" err="1" smtClean="0">
                <a:solidFill>
                  <a:schemeClr val="bg1"/>
                </a:solidFill>
                <a:latin typeface="Constantia" pitchFamily="18" charset="0"/>
              </a:rPr>
              <a:t>ui</a:t>
            </a:r>
            <a:r>
              <a:rPr lang="fr-FR" sz="2400" i="1" dirty="0" smtClean="0">
                <a:solidFill>
                  <a:schemeClr val="bg1"/>
                </a:solidFill>
                <a:latin typeface="Constantia" pitchFamily="18" charset="0"/>
              </a:rPr>
              <a:t> et </a:t>
            </a:r>
            <a:r>
              <a:rPr lang="fr-FR" sz="2400" i="1" dirty="0" err="1" smtClean="0">
                <a:solidFill>
                  <a:schemeClr val="bg1"/>
                </a:solidFill>
                <a:latin typeface="Constantia" pitchFamily="18" charset="0"/>
              </a:rPr>
              <a:t>commercia</a:t>
            </a:r>
            <a:r>
              <a:rPr lang="fr-FR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fr-FR" sz="2400" i="1" dirty="0" err="1" smtClean="0">
                <a:solidFill>
                  <a:schemeClr val="bg1"/>
                </a:solidFill>
                <a:latin typeface="Constantia" pitchFamily="18" charset="0"/>
              </a:rPr>
              <a:t>ea</a:t>
            </a:r>
            <a:r>
              <a:rPr lang="fr-FR" sz="2400" i="1" dirty="0" smtClean="0">
                <a:solidFill>
                  <a:schemeClr val="bg1"/>
                </a:solidFill>
                <a:latin typeface="Constantia" pitchFamily="18" charset="0"/>
              </a:rPr>
              <a:t> et </a:t>
            </a:r>
            <a:r>
              <a:rPr lang="fr-FR" sz="2400" i="1" dirty="0" err="1" smtClean="0">
                <a:solidFill>
                  <a:schemeClr val="bg1"/>
                </a:solidFill>
                <a:latin typeface="Constantia" pitchFamily="18" charset="0"/>
              </a:rPr>
              <a:t>litora</a:t>
            </a:r>
            <a:r>
              <a:rPr lang="fr-FR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fr-FR" sz="2400" i="1" dirty="0" err="1" smtClean="0">
                <a:solidFill>
                  <a:schemeClr val="bg1"/>
                </a:solidFill>
                <a:latin typeface="Constantia" pitchFamily="18" charset="0"/>
              </a:rPr>
              <a:t>peragravit</a:t>
            </a:r>
            <a:r>
              <a:rPr lang="fr-FR" sz="2400" i="1" dirty="0" smtClean="0">
                <a:solidFill>
                  <a:schemeClr val="bg1"/>
                </a:solidFill>
                <a:latin typeface="Constantia" pitchFamily="18" charset="0"/>
              </a:rPr>
              <a:t>, </a:t>
            </a:r>
            <a:r>
              <a:rPr lang="fr-FR" sz="2400" i="1" dirty="0" err="1" smtClean="0">
                <a:solidFill>
                  <a:schemeClr val="bg1"/>
                </a:solidFill>
                <a:latin typeface="Constantia" pitchFamily="18" charset="0"/>
              </a:rPr>
              <a:t>tanta</a:t>
            </a:r>
            <a:r>
              <a:rPr lang="fr-FR" sz="2400" i="1" dirty="0" smtClean="0">
                <a:solidFill>
                  <a:schemeClr val="bg1"/>
                </a:solidFill>
                <a:latin typeface="Constantia" pitchFamily="18" charset="0"/>
              </a:rPr>
              <a:t> copia </a:t>
            </a:r>
            <a:r>
              <a:rPr lang="fr-FR" sz="2400" i="1" dirty="0" err="1" smtClean="0">
                <a:solidFill>
                  <a:schemeClr val="bg1"/>
                </a:solidFill>
                <a:latin typeface="Constantia" pitchFamily="18" charset="0"/>
              </a:rPr>
              <a:t>invecta</a:t>
            </a:r>
            <a:r>
              <a:rPr lang="fr-FR" sz="2400" i="1" dirty="0" smtClean="0">
                <a:solidFill>
                  <a:schemeClr val="bg1"/>
                </a:solidFill>
                <a:latin typeface="Constantia" pitchFamily="18" charset="0"/>
              </a:rPr>
              <a:t>, ut </a:t>
            </a:r>
            <a:r>
              <a:rPr lang="fr-FR" sz="2400" i="1" dirty="0" err="1" smtClean="0">
                <a:solidFill>
                  <a:schemeClr val="bg1"/>
                </a:solidFill>
                <a:latin typeface="Constantia" pitchFamily="18" charset="0"/>
              </a:rPr>
              <a:t>retia</a:t>
            </a:r>
            <a:r>
              <a:rPr lang="fr-FR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fr-FR" sz="2400" i="1" dirty="0" err="1" smtClean="0">
                <a:solidFill>
                  <a:schemeClr val="bg1"/>
                </a:solidFill>
                <a:latin typeface="Constantia" pitchFamily="18" charset="0"/>
              </a:rPr>
              <a:t>coercendis</a:t>
            </a:r>
            <a:r>
              <a:rPr lang="fr-FR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fr-FR" sz="2400" i="1" dirty="0" err="1" smtClean="0">
                <a:solidFill>
                  <a:schemeClr val="bg1"/>
                </a:solidFill>
                <a:latin typeface="Constantia" pitchFamily="18" charset="0"/>
              </a:rPr>
              <a:t>feris</a:t>
            </a:r>
            <a:r>
              <a:rPr lang="fr-FR" sz="2400" i="1" dirty="0" smtClean="0">
                <a:solidFill>
                  <a:schemeClr val="bg1"/>
                </a:solidFill>
                <a:latin typeface="Constantia" pitchFamily="18" charset="0"/>
              </a:rPr>
              <a:t> podium </a:t>
            </a:r>
            <a:r>
              <a:rPr lang="fr-FR" sz="2400" i="1" dirty="0" err="1" smtClean="0">
                <a:solidFill>
                  <a:schemeClr val="bg1"/>
                </a:solidFill>
                <a:latin typeface="Constantia" pitchFamily="18" charset="0"/>
              </a:rPr>
              <a:t>protegentia</a:t>
            </a:r>
            <a:r>
              <a:rPr lang="fr-FR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fr-FR" sz="2400" i="1" dirty="0" err="1" smtClean="0">
                <a:solidFill>
                  <a:schemeClr val="bg1"/>
                </a:solidFill>
                <a:latin typeface="Constantia" pitchFamily="18" charset="0"/>
              </a:rPr>
              <a:t>sucinis</a:t>
            </a:r>
            <a:r>
              <a:rPr lang="lt-LT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fr-FR" sz="2400" i="1" dirty="0" err="1" smtClean="0">
                <a:solidFill>
                  <a:schemeClr val="bg1"/>
                </a:solidFill>
                <a:latin typeface="Constantia" pitchFamily="18" charset="0"/>
              </a:rPr>
              <a:t>nodarentur</a:t>
            </a:r>
            <a:r>
              <a:rPr lang="fr-FR" sz="2400" i="1" dirty="0" smtClean="0">
                <a:solidFill>
                  <a:schemeClr val="bg1"/>
                </a:solidFill>
                <a:latin typeface="Constantia" pitchFamily="18" charset="0"/>
              </a:rPr>
              <a:t>, </a:t>
            </a:r>
            <a:r>
              <a:rPr lang="fr-FR" sz="2400" i="1" dirty="0" err="1" smtClean="0">
                <a:solidFill>
                  <a:schemeClr val="bg1"/>
                </a:solidFill>
                <a:latin typeface="Constantia" pitchFamily="18" charset="0"/>
              </a:rPr>
              <a:t>harena</a:t>
            </a:r>
            <a:r>
              <a:rPr lang="fr-FR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fr-FR" sz="2400" i="1" dirty="0" err="1" smtClean="0">
                <a:solidFill>
                  <a:schemeClr val="bg1"/>
                </a:solidFill>
                <a:latin typeface="Constantia" pitchFamily="18" charset="0"/>
              </a:rPr>
              <a:t>vero</a:t>
            </a:r>
            <a:r>
              <a:rPr lang="fr-FR" sz="2400" i="1" dirty="0" smtClean="0">
                <a:solidFill>
                  <a:schemeClr val="bg1"/>
                </a:solidFill>
                <a:latin typeface="Constantia" pitchFamily="18" charset="0"/>
              </a:rPr>
              <a:t> et </a:t>
            </a:r>
            <a:r>
              <a:rPr lang="fr-FR" sz="2400" i="1" dirty="0" err="1" smtClean="0">
                <a:solidFill>
                  <a:schemeClr val="bg1"/>
                </a:solidFill>
                <a:latin typeface="Constantia" pitchFamily="18" charset="0"/>
              </a:rPr>
              <a:t>libitina</a:t>
            </a:r>
            <a:r>
              <a:rPr lang="fr-FR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fr-FR" sz="2400" i="1" dirty="0" err="1" smtClean="0">
                <a:solidFill>
                  <a:schemeClr val="bg1"/>
                </a:solidFill>
                <a:latin typeface="Constantia" pitchFamily="18" charset="0"/>
              </a:rPr>
              <a:t>totusque</a:t>
            </a:r>
            <a:r>
              <a:rPr lang="fr-FR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fr-FR" sz="2400" i="1" dirty="0" err="1" smtClean="0">
                <a:solidFill>
                  <a:schemeClr val="bg1"/>
                </a:solidFill>
                <a:latin typeface="Constantia" pitchFamily="18" charset="0"/>
              </a:rPr>
              <a:t>unius</a:t>
            </a:r>
            <a:r>
              <a:rPr lang="fr-FR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fr-FR" sz="2400" i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diei</a:t>
            </a:r>
            <a:r>
              <a:rPr lang="fr-FR" sz="2400" i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i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apparatus</a:t>
            </a:r>
            <a:r>
              <a:rPr lang="fr-FR" sz="2400" i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fr-FR" sz="2400" i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variatione</a:t>
            </a:r>
            <a:r>
              <a:rPr lang="fr-FR" sz="2400" i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i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pompae</a:t>
            </a:r>
            <a:r>
              <a:rPr lang="fr-FR" sz="2400" i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i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singulorum</a:t>
            </a:r>
            <a:r>
              <a:rPr lang="fr-FR" sz="2400" i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i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dierum</a:t>
            </a:r>
            <a:r>
              <a:rPr lang="fr-FR" sz="2400" i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i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esset</a:t>
            </a:r>
            <a:r>
              <a:rPr lang="fr-FR" sz="2400" i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 e </a:t>
            </a:r>
            <a:r>
              <a:rPr lang="fr-FR" sz="2400" i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sucino</a:t>
            </a:r>
            <a:r>
              <a:rPr lang="fr-FR" sz="2400" i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. Maximum pondus is glaebae attulit XIII librarum. </a:t>
            </a:r>
            <a:r>
              <a:rPr lang="lt-LT" sz="2400" i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400" i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</a:br>
            <a:endParaRPr lang="lt-LT" sz="2400" i="1" dirty="0" smtClean="0">
              <a:solidFill>
                <a:srgbClr val="19191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t-LT" sz="2800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18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It was, actually the special commision of emperor Nero, and Pliny live</a:t>
            </a:r>
            <a:r>
              <a:rPr lang="lt-LT" sz="18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18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in the first century, when amber trade, surely, was most intensive</a:t>
            </a:r>
            <a:r>
              <a:rPr lang="en-US" sz="18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(not findings only, but also texts shows it, for example from about </a:t>
            </a:r>
            <a:r>
              <a:rPr lang="en-US" sz="18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fourty</a:t>
            </a:r>
            <a:r>
              <a:rPr lang="en-US" sz="18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references to amber in Latin databases, only two or three aren’t from the first century)</a:t>
            </a:r>
            <a:r>
              <a:rPr lang="fr-FR" sz="18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. To make a comparison, Theophrastus in the fourth century </a:t>
            </a:r>
            <a:r>
              <a:rPr lang="lt-LT" sz="18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B.C. </a:t>
            </a:r>
            <a:r>
              <a:rPr lang="fr-FR" sz="18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in Greece wr</a:t>
            </a:r>
            <a:r>
              <a:rPr lang="lt-LT" sz="18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ote</a:t>
            </a:r>
            <a:r>
              <a:rPr lang="fr-FR" sz="18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, that </a:t>
            </a:r>
            <a:r>
              <a:rPr lang="lt-LT" sz="18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amber</a:t>
            </a:r>
            <a:r>
              <a:rPr lang="fr-FR" sz="18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wa</a:t>
            </a:r>
            <a:r>
              <a:rPr lang="fr-FR" sz="18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18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miserably</a:t>
            </a:r>
            <a:r>
              <a:rPr lang="fr-FR" sz="18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rare. </a:t>
            </a:r>
            <a:endParaRPr lang="lt-LT" sz="1800" b="1" dirty="0" smtClean="0">
              <a:solidFill>
                <a:srgbClr val="19191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lt-LT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899592" y="1052736"/>
            <a:ext cx="7704856" cy="5073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lt-LT" sz="2800" i="1" dirty="0" smtClean="0">
                <a:solidFill>
                  <a:schemeClr val="bg1"/>
                </a:solidFill>
                <a:latin typeface="Constantia" pitchFamily="18" charset="0"/>
              </a:rPr>
              <a:t>	</a:t>
            </a:r>
            <a:r>
              <a:rPr lang="lt-LT" sz="2800" b="1" dirty="0" smtClean="0">
                <a:solidFill>
                  <a:schemeClr val="bg1"/>
                </a:solidFill>
                <a:latin typeface="Constantia" pitchFamily="18" charset="0"/>
              </a:rPr>
              <a:t>II. </a:t>
            </a:r>
            <a:r>
              <a:rPr lang="lt-LT" sz="2800" b="1" dirty="0" err="1" smtClean="0">
                <a:solidFill>
                  <a:schemeClr val="bg1"/>
                </a:solidFill>
                <a:latin typeface="Constantia" pitchFamily="18" charset="0"/>
              </a:rPr>
              <a:t>Aesthetic</a:t>
            </a:r>
            <a:r>
              <a:rPr lang="lt-LT" sz="2800" b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Constantia" pitchFamily="18" charset="0"/>
              </a:rPr>
              <a:t>value</a:t>
            </a:r>
            <a:endParaRPr lang="lt-LT" sz="2800" b="1" dirty="0" smtClean="0">
              <a:solidFill>
                <a:schemeClr val="bg1"/>
              </a:solidFill>
              <a:latin typeface="Constantia" pitchFamily="18" charset="0"/>
            </a:endParaRPr>
          </a:p>
          <a:p>
            <a:pPr>
              <a:buNone/>
            </a:pPr>
            <a:r>
              <a:rPr lang="lt-LT" sz="2000" b="1" i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000" b="1" i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remarkable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times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, at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very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begining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well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says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amber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pragmatic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purpose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while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most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precious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stones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it)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appreciable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solely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pleasure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it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takes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it’s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beholder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sort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Kantian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beauty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beauty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000" b="1" i="1" dirty="0" smtClean="0">
              <a:solidFill>
                <a:srgbClr val="19191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i="1" dirty="0">
                <a:solidFill>
                  <a:schemeClr val="bg1"/>
                </a:solidFill>
                <a:latin typeface="Constantia" pitchFamily="18" charset="0"/>
              </a:rPr>
              <a:t>	</a:t>
            </a:r>
            <a:endParaRPr lang="lt-LT" sz="2600" i="1" dirty="0" smtClean="0">
              <a:solidFill>
                <a:schemeClr val="bg1"/>
              </a:solidFill>
              <a:latin typeface="Constantia" pitchFamily="18" charset="0"/>
            </a:endParaRPr>
          </a:p>
          <a:p>
            <a:pPr>
              <a:buNone/>
            </a:pPr>
            <a:r>
              <a:rPr lang="lt-LT" sz="2000" i="1" dirty="0" smtClean="0">
                <a:solidFill>
                  <a:schemeClr val="bg1"/>
                </a:solidFill>
                <a:latin typeface="Constantia" pitchFamily="18" charset="0"/>
              </a:rPr>
              <a:t>	</a:t>
            </a:r>
            <a:r>
              <a:rPr lang="lt-LT" sz="2000" b="1" dirty="0" smtClean="0">
                <a:solidFill>
                  <a:srgbClr val="191919"/>
                </a:solidFill>
                <a:latin typeface="Constantia" pitchFamily="18" charset="0"/>
              </a:rPr>
              <a:t> C. </a:t>
            </a:r>
            <a:r>
              <a:rPr lang="lt-LT" sz="2000" b="1" dirty="0" err="1" smtClean="0">
                <a:solidFill>
                  <a:srgbClr val="191919"/>
                </a:solidFill>
                <a:latin typeface="Constantia" pitchFamily="18" charset="0"/>
              </a:rPr>
              <a:t>Plinius</a:t>
            </a:r>
            <a:r>
              <a:rPr lang="lt-LT" sz="2000" b="1" dirty="0" smtClean="0">
                <a:solidFill>
                  <a:srgbClr val="191919"/>
                </a:solidFill>
                <a:latin typeface="Constantia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Constantia" pitchFamily="18" charset="0"/>
              </a:rPr>
              <a:t>Secundus</a:t>
            </a:r>
            <a:r>
              <a:rPr lang="lt-LT" sz="2000" b="1" dirty="0" smtClean="0">
                <a:solidFill>
                  <a:srgbClr val="191919"/>
                </a:solidFill>
                <a:latin typeface="Constantia" pitchFamily="18" charset="0"/>
              </a:rPr>
              <a:t>. </a:t>
            </a:r>
            <a:r>
              <a:rPr lang="lt-LT" sz="2000" b="1" i="1" dirty="0" err="1" smtClean="0">
                <a:solidFill>
                  <a:srgbClr val="191919"/>
                </a:solidFill>
                <a:latin typeface="Constantia" pitchFamily="18" charset="0"/>
              </a:rPr>
              <a:t>Naturalis</a:t>
            </a:r>
            <a:r>
              <a:rPr lang="lt-LT" sz="2000" b="1" i="1" dirty="0" smtClean="0">
                <a:solidFill>
                  <a:srgbClr val="191919"/>
                </a:solidFill>
                <a:latin typeface="Constantia" pitchFamily="18" charset="0"/>
              </a:rPr>
              <a:t> </a:t>
            </a:r>
            <a:r>
              <a:rPr lang="lt-LT" sz="2000" b="1" i="1" dirty="0" err="1" smtClean="0">
                <a:solidFill>
                  <a:srgbClr val="191919"/>
                </a:solidFill>
                <a:latin typeface="Constantia" pitchFamily="18" charset="0"/>
              </a:rPr>
              <a:t>Historia</a:t>
            </a:r>
            <a:r>
              <a:rPr lang="lt-LT" sz="2000" b="1" dirty="0" smtClean="0">
                <a:solidFill>
                  <a:srgbClr val="191919"/>
                </a:solidFill>
                <a:latin typeface="Constantia" pitchFamily="18" charset="0"/>
              </a:rPr>
              <a:t>. </a:t>
            </a:r>
            <a:r>
              <a:rPr lang="lt-LT" sz="2000" b="1" i="1" dirty="0" smtClean="0">
                <a:solidFill>
                  <a:srgbClr val="191919"/>
                </a:solidFill>
                <a:latin typeface="Constantia" pitchFamily="18" charset="0"/>
              </a:rPr>
              <a:t>XXXVII</a:t>
            </a:r>
            <a:r>
              <a:rPr lang="lt-LT" sz="2000" b="1" dirty="0" smtClean="0">
                <a:solidFill>
                  <a:srgbClr val="191919"/>
                </a:solidFill>
                <a:latin typeface="Constantia" pitchFamily="18" charset="0"/>
              </a:rPr>
              <a:t>.30</a:t>
            </a:r>
            <a:endParaRPr lang="lt-LT" sz="2000" i="1" dirty="0" smtClean="0">
              <a:solidFill>
                <a:schemeClr val="bg1"/>
              </a:solidFill>
              <a:latin typeface="Constantia" pitchFamily="18" charset="0"/>
            </a:endParaRPr>
          </a:p>
          <a:p>
            <a:pPr>
              <a:buNone/>
            </a:pPr>
            <a:r>
              <a:rPr lang="lt-LT" sz="2600" i="1" dirty="0" smtClean="0">
                <a:solidFill>
                  <a:schemeClr val="bg1"/>
                </a:solidFill>
                <a:latin typeface="Constantia" pitchFamily="18" charset="0"/>
              </a:rPr>
              <a:t>	</a:t>
            </a:r>
            <a:r>
              <a:rPr lang="es-ES" sz="2400" i="1" dirty="0" smtClean="0">
                <a:solidFill>
                  <a:schemeClr val="bg1"/>
                </a:solidFill>
                <a:latin typeface="Constantia" pitchFamily="18" charset="0"/>
              </a:rPr>
              <a:t>In </a:t>
            </a:r>
            <a:r>
              <a:rPr lang="fr-FR" sz="2400" i="1" dirty="0">
                <a:solidFill>
                  <a:schemeClr val="bg1"/>
                </a:solidFill>
                <a:latin typeface="Constantia" pitchFamily="18" charset="0"/>
              </a:rPr>
              <a:t>sucinis causam ne </a:t>
            </a:r>
            <a:r>
              <a:rPr lang="fr-FR" sz="2400" i="1" dirty="0" smtClean="0">
                <a:solidFill>
                  <a:schemeClr val="bg1"/>
                </a:solidFill>
                <a:latin typeface="Constantia" pitchFamily="18" charset="0"/>
              </a:rPr>
              <a:t>deliciae</a:t>
            </a:r>
            <a:r>
              <a:rPr lang="lt-LT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fr-FR" sz="2400" i="1" dirty="0" smtClean="0">
                <a:solidFill>
                  <a:schemeClr val="bg1"/>
                </a:solidFill>
                <a:latin typeface="Constantia" pitchFamily="18" charset="0"/>
              </a:rPr>
              <a:t>quidem </a:t>
            </a:r>
            <a:r>
              <a:rPr lang="fr-FR" sz="2400" i="1" dirty="0">
                <a:solidFill>
                  <a:schemeClr val="bg1"/>
                </a:solidFill>
                <a:latin typeface="Constantia" pitchFamily="18" charset="0"/>
              </a:rPr>
              <a:t>adhuc excogitare </a:t>
            </a:r>
            <a:r>
              <a:rPr lang="es-ES" sz="2400" i="1" dirty="0" err="1">
                <a:solidFill>
                  <a:schemeClr val="bg1"/>
                </a:solidFill>
                <a:latin typeface="Constantia" pitchFamily="18" charset="0"/>
              </a:rPr>
              <a:t>potuerunt</a:t>
            </a:r>
            <a:r>
              <a:rPr lang="es-ES" sz="2400" i="1" dirty="0">
                <a:solidFill>
                  <a:schemeClr val="bg1"/>
                </a:solidFill>
                <a:latin typeface="Constantia" pitchFamily="18" charset="0"/>
              </a:rPr>
              <a:t>. </a:t>
            </a:r>
            <a:endParaRPr lang="lt-LT" sz="2400" i="1" dirty="0">
              <a:solidFill>
                <a:schemeClr val="bg1"/>
              </a:solidFill>
              <a:latin typeface="Constantia" pitchFamily="18" charset="0"/>
            </a:endParaRPr>
          </a:p>
          <a:p>
            <a:pPr>
              <a:buNone/>
            </a:pPr>
            <a:endParaRPr lang="sv-SE" sz="2600" i="1" dirty="0">
              <a:solidFill>
                <a:schemeClr val="bg1"/>
              </a:solidFill>
              <a:latin typeface="Constantia" pitchFamily="18" charset="0"/>
            </a:endParaRPr>
          </a:p>
          <a:p>
            <a:pPr>
              <a:buNone/>
            </a:pPr>
            <a:r>
              <a:rPr lang="sv-SE" sz="2600" i="1" dirty="0" smtClean="0">
                <a:solidFill>
                  <a:schemeClr val="bg1"/>
                </a:solidFill>
                <a:latin typeface="Constantia" pitchFamily="18" charset="0"/>
              </a:rPr>
              <a:t>	</a:t>
            </a:r>
            <a:endParaRPr lang="lt-LT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19256" cy="52894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lt-LT" sz="22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Later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admit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amber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medicine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purposes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spinning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wheels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due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it‘s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magnetic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properties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also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don‘t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forget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remind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amber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much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valued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surely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these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reasons</a:t>
            </a:r>
            <a:r>
              <a:rPr lang="lt-LT" sz="20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buNone/>
            </a:pPr>
            <a:endParaRPr lang="lt-LT" sz="1800" i="1" dirty="0" smtClean="0">
              <a:solidFill>
                <a:prstClr val="black"/>
              </a:solidFill>
              <a:latin typeface="Constantia" pitchFamily="18" charset="0"/>
            </a:endParaRPr>
          </a:p>
          <a:p>
            <a:pPr lvl="0">
              <a:buNone/>
            </a:pPr>
            <a:r>
              <a:rPr lang="lt-LT" sz="2000" i="1" dirty="0" smtClean="0">
                <a:solidFill>
                  <a:prstClr val="black"/>
                </a:solidFill>
                <a:latin typeface="Constantia" pitchFamily="18" charset="0"/>
              </a:rPr>
              <a:t>	</a:t>
            </a:r>
            <a:r>
              <a:rPr lang="lt-LT" sz="2000" b="1" dirty="0" smtClean="0">
                <a:solidFill>
                  <a:srgbClr val="191919"/>
                </a:solidFill>
                <a:latin typeface="Constantia" pitchFamily="18" charset="0"/>
              </a:rPr>
              <a:t> C. </a:t>
            </a:r>
            <a:r>
              <a:rPr lang="lt-LT" sz="2000" b="1" dirty="0" err="1" smtClean="0">
                <a:solidFill>
                  <a:srgbClr val="191919"/>
                </a:solidFill>
                <a:latin typeface="Constantia" pitchFamily="18" charset="0"/>
              </a:rPr>
              <a:t>Plinius</a:t>
            </a:r>
            <a:r>
              <a:rPr lang="lt-LT" sz="2000" b="1" dirty="0" smtClean="0">
                <a:solidFill>
                  <a:srgbClr val="191919"/>
                </a:solidFill>
                <a:latin typeface="Constantia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Constantia" pitchFamily="18" charset="0"/>
              </a:rPr>
              <a:t>Secundus</a:t>
            </a:r>
            <a:r>
              <a:rPr lang="lt-LT" sz="2000" b="1" dirty="0" smtClean="0">
                <a:solidFill>
                  <a:srgbClr val="191919"/>
                </a:solidFill>
                <a:latin typeface="Constantia" pitchFamily="18" charset="0"/>
              </a:rPr>
              <a:t>. </a:t>
            </a:r>
            <a:r>
              <a:rPr lang="lt-LT" sz="2000" b="1" i="1" dirty="0" err="1" smtClean="0">
                <a:solidFill>
                  <a:srgbClr val="191919"/>
                </a:solidFill>
                <a:latin typeface="Constantia" pitchFamily="18" charset="0"/>
              </a:rPr>
              <a:t>Naturalis</a:t>
            </a:r>
            <a:r>
              <a:rPr lang="lt-LT" sz="2000" b="1" i="1" dirty="0" smtClean="0">
                <a:solidFill>
                  <a:srgbClr val="191919"/>
                </a:solidFill>
                <a:latin typeface="Constantia" pitchFamily="18" charset="0"/>
              </a:rPr>
              <a:t> </a:t>
            </a:r>
            <a:r>
              <a:rPr lang="lt-LT" sz="2000" b="1" i="1" dirty="0" err="1" smtClean="0">
                <a:solidFill>
                  <a:srgbClr val="191919"/>
                </a:solidFill>
                <a:latin typeface="Constantia" pitchFamily="18" charset="0"/>
              </a:rPr>
              <a:t>Historia</a:t>
            </a:r>
            <a:r>
              <a:rPr lang="lt-LT" sz="2000" b="1" dirty="0" smtClean="0">
                <a:solidFill>
                  <a:srgbClr val="191919"/>
                </a:solidFill>
                <a:latin typeface="Constantia" pitchFamily="18" charset="0"/>
              </a:rPr>
              <a:t>. </a:t>
            </a:r>
            <a:r>
              <a:rPr lang="lt-LT" sz="2000" b="1" i="1" dirty="0" smtClean="0">
                <a:solidFill>
                  <a:srgbClr val="191919"/>
                </a:solidFill>
                <a:latin typeface="Constantia" pitchFamily="18" charset="0"/>
              </a:rPr>
              <a:t>XXXVII</a:t>
            </a:r>
            <a:r>
              <a:rPr lang="lt-LT" sz="2000" b="1" dirty="0" smtClean="0">
                <a:solidFill>
                  <a:srgbClr val="191919"/>
                </a:solidFill>
                <a:latin typeface="Constantia" pitchFamily="18" charset="0"/>
              </a:rPr>
              <a:t>.50</a:t>
            </a:r>
            <a:endParaRPr lang="lt-LT" sz="2000" i="1" dirty="0" smtClean="0">
              <a:solidFill>
                <a:prstClr val="black"/>
              </a:solidFill>
              <a:latin typeface="Constantia" pitchFamily="18" charset="0"/>
            </a:endParaRPr>
          </a:p>
          <a:p>
            <a:pPr lvl="0">
              <a:buNone/>
            </a:pPr>
            <a:r>
              <a:rPr lang="lt-LT" sz="2600" i="1" dirty="0" smtClean="0">
                <a:solidFill>
                  <a:prstClr val="black"/>
                </a:solidFill>
                <a:latin typeface="Constantia" pitchFamily="18" charset="0"/>
              </a:rPr>
              <a:t>	</a:t>
            </a:r>
            <a:r>
              <a:rPr lang="es-ES" sz="2400" i="1" dirty="0" smtClean="0">
                <a:solidFill>
                  <a:prstClr val="black"/>
                </a:solidFill>
                <a:latin typeface="Constantia" pitchFamily="18" charset="0"/>
              </a:rPr>
              <a:t>Usus </a:t>
            </a:r>
            <a:r>
              <a:rPr lang="es-ES" sz="2400" i="1" dirty="0">
                <a:solidFill>
                  <a:prstClr val="black"/>
                </a:solidFill>
                <a:latin typeface="Constantia" pitchFamily="18" charset="0"/>
              </a:rPr>
              <a:t>tamen aliquis sucinorum invenitur in medicina, </a:t>
            </a:r>
            <a:r>
              <a:rPr lang="fr-FR" sz="2400" i="1" dirty="0">
                <a:solidFill>
                  <a:prstClr val="black"/>
                </a:solidFill>
                <a:latin typeface="Constantia" pitchFamily="18" charset="0"/>
              </a:rPr>
              <a:t>sed non ob hoc feminis placent</a:t>
            </a:r>
            <a:r>
              <a:rPr lang="fr-FR" sz="2400" i="1" dirty="0" smtClean="0">
                <a:solidFill>
                  <a:prstClr val="black"/>
                </a:solidFill>
                <a:latin typeface="Constantia" pitchFamily="18" charset="0"/>
              </a:rPr>
              <a:t>.</a:t>
            </a:r>
            <a:endParaRPr lang="lt-LT" sz="2400" i="1" dirty="0" smtClean="0">
              <a:solidFill>
                <a:prstClr val="black"/>
              </a:solidFill>
              <a:latin typeface="Constantia" pitchFamily="18" charset="0"/>
            </a:endParaRPr>
          </a:p>
          <a:p>
            <a:pPr lvl="0">
              <a:buNone/>
            </a:pPr>
            <a:endParaRPr lang="lt-LT" sz="2400" i="1" dirty="0" smtClean="0">
              <a:solidFill>
                <a:prstClr val="black"/>
              </a:solidFill>
              <a:latin typeface="Constantia" pitchFamily="18" charset="0"/>
            </a:endParaRPr>
          </a:p>
          <a:p>
            <a:pPr lvl="0">
              <a:buNone/>
            </a:pPr>
            <a:r>
              <a:rPr lang="lt-LT" sz="2400" b="1" dirty="0" smtClean="0">
                <a:solidFill>
                  <a:srgbClr val="191919"/>
                </a:solidFill>
                <a:latin typeface="Constantia" pitchFamily="18" charset="0"/>
              </a:rPr>
              <a:t>	</a:t>
            </a:r>
            <a:r>
              <a:rPr lang="lt-LT" sz="2000" b="1" dirty="0" smtClean="0">
                <a:solidFill>
                  <a:srgbClr val="191919"/>
                </a:solidFill>
                <a:latin typeface="Constantia" pitchFamily="18" charset="0"/>
              </a:rPr>
              <a:t>C. </a:t>
            </a:r>
            <a:r>
              <a:rPr lang="lt-LT" sz="2000" b="1" dirty="0" err="1" smtClean="0">
                <a:solidFill>
                  <a:srgbClr val="191919"/>
                </a:solidFill>
                <a:latin typeface="Constantia" pitchFamily="18" charset="0"/>
              </a:rPr>
              <a:t>Plinius</a:t>
            </a:r>
            <a:r>
              <a:rPr lang="lt-LT" sz="2000" b="1" dirty="0" smtClean="0">
                <a:solidFill>
                  <a:srgbClr val="191919"/>
                </a:solidFill>
                <a:latin typeface="Constantia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Constantia" pitchFamily="18" charset="0"/>
              </a:rPr>
              <a:t>Secundus</a:t>
            </a:r>
            <a:r>
              <a:rPr lang="lt-LT" sz="2000" b="1" dirty="0" smtClean="0">
                <a:solidFill>
                  <a:srgbClr val="191919"/>
                </a:solidFill>
                <a:latin typeface="Constantia" pitchFamily="18" charset="0"/>
              </a:rPr>
              <a:t>. </a:t>
            </a:r>
            <a:r>
              <a:rPr lang="lt-LT" sz="2000" b="1" i="1" dirty="0" err="1" smtClean="0">
                <a:solidFill>
                  <a:srgbClr val="191919"/>
                </a:solidFill>
                <a:latin typeface="Constantia" pitchFamily="18" charset="0"/>
              </a:rPr>
              <a:t>Naturalis</a:t>
            </a:r>
            <a:r>
              <a:rPr lang="lt-LT" sz="2000" b="1" i="1" dirty="0" smtClean="0">
                <a:solidFill>
                  <a:srgbClr val="191919"/>
                </a:solidFill>
                <a:latin typeface="Constantia" pitchFamily="18" charset="0"/>
              </a:rPr>
              <a:t> </a:t>
            </a:r>
            <a:r>
              <a:rPr lang="lt-LT" sz="2000" b="1" i="1" dirty="0" err="1" smtClean="0">
                <a:solidFill>
                  <a:srgbClr val="191919"/>
                </a:solidFill>
                <a:latin typeface="Constantia" pitchFamily="18" charset="0"/>
              </a:rPr>
              <a:t>Historia</a:t>
            </a:r>
            <a:r>
              <a:rPr lang="lt-LT" sz="2000" b="1" dirty="0" smtClean="0">
                <a:solidFill>
                  <a:srgbClr val="191919"/>
                </a:solidFill>
                <a:latin typeface="Constantia" pitchFamily="18" charset="0"/>
              </a:rPr>
              <a:t>. </a:t>
            </a:r>
            <a:r>
              <a:rPr lang="lt-LT" sz="2000" b="1" i="1" dirty="0" smtClean="0">
                <a:solidFill>
                  <a:srgbClr val="191919"/>
                </a:solidFill>
                <a:latin typeface="Constantia" pitchFamily="18" charset="0"/>
              </a:rPr>
              <a:t>XXXVII</a:t>
            </a:r>
            <a:r>
              <a:rPr lang="lt-LT" sz="2000" b="1" dirty="0" smtClean="0">
                <a:solidFill>
                  <a:srgbClr val="191919"/>
                </a:solidFill>
                <a:latin typeface="Constantia" pitchFamily="18" charset="0"/>
              </a:rPr>
              <a:t>.44</a:t>
            </a:r>
            <a:endParaRPr lang="lt-LT" sz="2000" i="1" dirty="0">
              <a:solidFill>
                <a:prstClr val="black"/>
              </a:solidFill>
              <a:latin typeface="Constantia" pitchFamily="18" charset="0"/>
            </a:endParaRPr>
          </a:p>
          <a:p>
            <a:pPr lvl="0">
              <a:buNone/>
            </a:pPr>
            <a:r>
              <a:rPr lang="es-ES" sz="2400" i="1" dirty="0">
                <a:solidFill>
                  <a:prstClr val="black"/>
                </a:solidFill>
                <a:latin typeface="Constantia" pitchFamily="18" charset="0"/>
              </a:rPr>
              <a:t> </a:t>
            </a:r>
            <a:r>
              <a:rPr lang="lt-LT" sz="2400" i="1" dirty="0">
                <a:solidFill>
                  <a:prstClr val="black"/>
                </a:solidFill>
                <a:latin typeface="Constantia" pitchFamily="18" charset="0"/>
              </a:rPr>
              <a:t>	</a:t>
            </a:r>
            <a:r>
              <a:rPr lang="es-ES" sz="2400" i="1" dirty="0" err="1">
                <a:solidFill>
                  <a:prstClr val="black"/>
                </a:solidFill>
                <a:latin typeface="Constantia" pitchFamily="18" charset="0"/>
              </a:rPr>
              <a:t>Pado</a:t>
            </a:r>
            <a:r>
              <a:rPr lang="es-ES" sz="2400" i="1" dirty="0">
                <a:solidFill>
                  <a:prstClr val="black"/>
                </a:solidFill>
                <a:latin typeface="Constantia" pitchFamily="18" charset="0"/>
              </a:rPr>
              <a:t> vero </a:t>
            </a:r>
            <a:r>
              <a:rPr lang="es-ES" sz="2400" i="1" dirty="0" err="1">
                <a:solidFill>
                  <a:prstClr val="black"/>
                </a:solidFill>
                <a:latin typeface="Constantia" pitchFamily="18" charset="0"/>
              </a:rPr>
              <a:t>adnexa</a:t>
            </a:r>
            <a:r>
              <a:rPr lang="es-ES" sz="2400" i="1" dirty="0">
                <a:solidFill>
                  <a:prstClr val="black"/>
                </a:solidFill>
                <a:latin typeface="Constantia" pitchFamily="18" charset="0"/>
              </a:rPr>
              <a:t> fabula </a:t>
            </a:r>
            <a:r>
              <a:rPr lang="es-ES" sz="2400" i="1" dirty="0" err="1">
                <a:solidFill>
                  <a:prstClr val="black"/>
                </a:solidFill>
                <a:latin typeface="Constantia" pitchFamily="18" charset="0"/>
              </a:rPr>
              <a:t>est</a:t>
            </a:r>
            <a:r>
              <a:rPr lang="es-ES" sz="2400" i="1" dirty="0">
                <a:solidFill>
                  <a:prstClr val="black"/>
                </a:solidFill>
                <a:latin typeface="Constantia" pitchFamily="18" charset="0"/>
              </a:rPr>
              <a:t> evidente causa, </a:t>
            </a:r>
            <a:r>
              <a:rPr lang="es-ES" sz="2400" i="1" dirty="0" err="1">
                <a:solidFill>
                  <a:prstClr val="black"/>
                </a:solidFill>
                <a:latin typeface="Constantia" pitchFamily="18" charset="0"/>
              </a:rPr>
              <a:t>hodieque</a:t>
            </a:r>
            <a:r>
              <a:rPr lang="es-ES" sz="2400" i="1" dirty="0">
                <a:solidFill>
                  <a:prstClr val="black"/>
                </a:solidFill>
                <a:latin typeface="Constantia" pitchFamily="18" charset="0"/>
              </a:rPr>
              <a:t> </a:t>
            </a:r>
            <a:r>
              <a:rPr lang="es-ES" sz="2400" i="1" dirty="0" err="1">
                <a:solidFill>
                  <a:prstClr val="black"/>
                </a:solidFill>
                <a:latin typeface="Constantia" pitchFamily="18" charset="0"/>
              </a:rPr>
              <a:t>Transpadanorum</a:t>
            </a:r>
            <a:r>
              <a:rPr lang="es-ES" sz="2400" i="1" dirty="0">
                <a:solidFill>
                  <a:prstClr val="black"/>
                </a:solidFill>
                <a:latin typeface="Constantia" pitchFamily="18" charset="0"/>
              </a:rPr>
              <a:t> </a:t>
            </a:r>
            <a:r>
              <a:rPr lang="es-ES" sz="2400" i="1" dirty="0" err="1">
                <a:solidFill>
                  <a:prstClr val="black"/>
                </a:solidFill>
                <a:latin typeface="Constantia" pitchFamily="18" charset="0"/>
              </a:rPr>
              <a:t>agrestibus</a:t>
            </a:r>
            <a:r>
              <a:rPr lang="es-ES" sz="2400" i="1" dirty="0">
                <a:solidFill>
                  <a:prstClr val="black"/>
                </a:solidFill>
                <a:latin typeface="Constantia" pitchFamily="18" charset="0"/>
              </a:rPr>
              <a:t> </a:t>
            </a:r>
            <a:r>
              <a:rPr lang="es-ES" sz="2400" i="1" dirty="0" err="1">
                <a:solidFill>
                  <a:prstClr val="black"/>
                </a:solidFill>
                <a:latin typeface="Constantia" pitchFamily="18" charset="0"/>
              </a:rPr>
              <a:t>feminis</a:t>
            </a:r>
            <a:r>
              <a:rPr lang="es-ES" sz="2400" i="1" dirty="0">
                <a:solidFill>
                  <a:prstClr val="black"/>
                </a:solidFill>
                <a:latin typeface="Constantia" pitchFamily="18" charset="0"/>
              </a:rPr>
              <a:t> </a:t>
            </a:r>
            <a:r>
              <a:rPr lang="es-ES" sz="2400" i="1" dirty="0" err="1">
                <a:solidFill>
                  <a:prstClr val="black"/>
                </a:solidFill>
                <a:latin typeface="Constantia" pitchFamily="18" charset="0"/>
              </a:rPr>
              <a:t>monilium</a:t>
            </a:r>
            <a:r>
              <a:rPr lang="es-ES" sz="2400" i="1" dirty="0">
                <a:solidFill>
                  <a:prstClr val="black"/>
                </a:solidFill>
                <a:latin typeface="Constantia" pitchFamily="18" charset="0"/>
              </a:rPr>
              <a:t> vice </a:t>
            </a:r>
            <a:r>
              <a:rPr lang="es-ES" sz="2400" i="1" dirty="0" err="1">
                <a:solidFill>
                  <a:prstClr val="black"/>
                </a:solidFill>
                <a:latin typeface="Constantia" pitchFamily="18" charset="0"/>
              </a:rPr>
              <a:t>sucina</a:t>
            </a:r>
            <a:r>
              <a:rPr lang="es-ES" sz="2400" i="1" dirty="0">
                <a:solidFill>
                  <a:prstClr val="black"/>
                </a:solidFill>
                <a:latin typeface="Constantia" pitchFamily="18" charset="0"/>
              </a:rPr>
              <a:t> </a:t>
            </a:r>
            <a:r>
              <a:rPr lang="es-ES" sz="2400" i="1" dirty="0" err="1">
                <a:solidFill>
                  <a:prstClr val="black"/>
                </a:solidFill>
                <a:latin typeface="Constantia" pitchFamily="18" charset="0"/>
              </a:rPr>
              <a:t>gestantibus</a:t>
            </a:r>
            <a:r>
              <a:rPr lang="es-ES" sz="2400" i="1" dirty="0">
                <a:solidFill>
                  <a:prstClr val="black"/>
                </a:solidFill>
                <a:latin typeface="Constantia" pitchFamily="18" charset="0"/>
              </a:rPr>
              <a:t>, </a:t>
            </a:r>
            <a:r>
              <a:rPr lang="es-ES" sz="2400" i="1" dirty="0" err="1">
                <a:solidFill>
                  <a:prstClr val="black"/>
                </a:solidFill>
                <a:latin typeface="Constantia" pitchFamily="18" charset="0"/>
              </a:rPr>
              <a:t>maxime</a:t>
            </a:r>
            <a:r>
              <a:rPr lang="es-ES" sz="2400" i="1" dirty="0">
                <a:solidFill>
                  <a:prstClr val="black"/>
                </a:solidFill>
                <a:latin typeface="Constantia" pitchFamily="18" charset="0"/>
              </a:rPr>
              <a:t> </a:t>
            </a:r>
            <a:r>
              <a:rPr lang="es-ES" sz="2400" i="1" dirty="0" err="1">
                <a:solidFill>
                  <a:prstClr val="black"/>
                </a:solidFill>
                <a:latin typeface="Constantia" pitchFamily="18" charset="0"/>
              </a:rPr>
              <a:t>decoris</a:t>
            </a:r>
            <a:r>
              <a:rPr lang="es-ES" sz="2400" i="1" dirty="0">
                <a:solidFill>
                  <a:prstClr val="black"/>
                </a:solidFill>
                <a:latin typeface="Constantia" pitchFamily="18" charset="0"/>
              </a:rPr>
              <a:t> gratia, sed et </a:t>
            </a:r>
            <a:r>
              <a:rPr lang="es-ES" sz="2400" i="1" dirty="0" err="1">
                <a:solidFill>
                  <a:prstClr val="black"/>
                </a:solidFill>
                <a:latin typeface="Constantia" pitchFamily="18" charset="0"/>
              </a:rPr>
              <a:t>medicinae</a:t>
            </a:r>
            <a:r>
              <a:rPr lang="es-ES" sz="2400" i="1" dirty="0">
                <a:solidFill>
                  <a:prstClr val="black"/>
                </a:solidFill>
                <a:latin typeface="Constantia" pitchFamily="18" charset="0"/>
              </a:rPr>
              <a:t>.</a:t>
            </a:r>
            <a:endParaRPr lang="lt-LT" sz="2400" i="1" dirty="0">
              <a:solidFill>
                <a:prstClr val="black"/>
              </a:solidFill>
              <a:latin typeface="Constantia" pitchFamily="18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8499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39552" y="908721"/>
            <a:ext cx="8064896" cy="4608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lt-LT" dirty="0" smtClean="0"/>
              <a:t>	</a:t>
            </a:r>
            <a:r>
              <a:rPr lang="es-E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astly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Pliny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says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while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vices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weaknesses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lt-LT" sz="20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vitia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lt-LT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whatever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reason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at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least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pride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amber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worthy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only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consciousness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pleasure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observer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lt-LT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t-LT" sz="2400" i="1" dirty="0" smtClean="0">
                <a:solidFill>
                  <a:schemeClr val="bg1"/>
                </a:solidFill>
                <a:latin typeface="Constantia" pitchFamily="18" charset="0"/>
              </a:rPr>
              <a:t>	</a:t>
            </a:r>
            <a:r>
              <a:rPr lang="lt-LT" sz="2000" b="1" dirty="0" smtClean="0">
                <a:solidFill>
                  <a:srgbClr val="191919"/>
                </a:solidFill>
                <a:latin typeface="Constantia" pitchFamily="18" charset="0"/>
              </a:rPr>
              <a:t> C. </a:t>
            </a:r>
            <a:r>
              <a:rPr lang="lt-LT" sz="2000" b="1" dirty="0" err="1" smtClean="0">
                <a:solidFill>
                  <a:srgbClr val="191919"/>
                </a:solidFill>
                <a:latin typeface="Constantia" pitchFamily="18" charset="0"/>
              </a:rPr>
              <a:t>Plinius</a:t>
            </a:r>
            <a:r>
              <a:rPr lang="lt-LT" sz="2000" b="1" dirty="0" smtClean="0">
                <a:solidFill>
                  <a:srgbClr val="191919"/>
                </a:solidFill>
                <a:latin typeface="Constantia" pitchFamily="18" charset="0"/>
              </a:rPr>
              <a:t> </a:t>
            </a:r>
            <a:r>
              <a:rPr lang="lt-LT" sz="2000" b="1" dirty="0" err="1" smtClean="0">
                <a:solidFill>
                  <a:srgbClr val="191919"/>
                </a:solidFill>
                <a:latin typeface="Constantia" pitchFamily="18" charset="0"/>
              </a:rPr>
              <a:t>Secundus</a:t>
            </a:r>
            <a:r>
              <a:rPr lang="lt-LT" sz="2000" b="1" dirty="0" smtClean="0">
                <a:solidFill>
                  <a:srgbClr val="191919"/>
                </a:solidFill>
                <a:latin typeface="Constantia" pitchFamily="18" charset="0"/>
              </a:rPr>
              <a:t>. </a:t>
            </a:r>
            <a:r>
              <a:rPr lang="lt-LT" sz="2000" b="1" i="1" dirty="0" err="1" smtClean="0">
                <a:solidFill>
                  <a:srgbClr val="191919"/>
                </a:solidFill>
                <a:latin typeface="Constantia" pitchFamily="18" charset="0"/>
              </a:rPr>
              <a:t>Naturalis</a:t>
            </a:r>
            <a:r>
              <a:rPr lang="lt-LT" sz="2000" b="1" i="1" dirty="0" smtClean="0">
                <a:solidFill>
                  <a:srgbClr val="191919"/>
                </a:solidFill>
                <a:latin typeface="Constantia" pitchFamily="18" charset="0"/>
              </a:rPr>
              <a:t> </a:t>
            </a:r>
            <a:r>
              <a:rPr lang="lt-LT" sz="2000" b="1" i="1" dirty="0" err="1" smtClean="0">
                <a:solidFill>
                  <a:srgbClr val="191919"/>
                </a:solidFill>
                <a:latin typeface="Constantia" pitchFamily="18" charset="0"/>
              </a:rPr>
              <a:t>Historia</a:t>
            </a:r>
            <a:r>
              <a:rPr lang="lt-LT" sz="2000" b="1" dirty="0" smtClean="0">
                <a:solidFill>
                  <a:srgbClr val="191919"/>
                </a:solidFill>
                <a:latin typeface="Constantia" pitchFamily="18" charset="0"/>
              </a:rPr>
              <a:t>. </a:t>
            </a:r>
            <a:r>
              <a:rPr lang="lt-LT" sz="2000" b="1" i="1" dirty="0" smtClean="0">
                <a:solidFill>
                  <a:srgbClr val="191919"/>
                </a:solidFill>
                <a:latin typeface="Constantia" pitchFamily="18" charset="0"/>
              </a:rPr>
              <a:t>XXXVII</a:t>
            </a:r>
            <a:r>
              <a:rPr lang="lt-LT" sz="2000" b="1" dirty="0" smtClean="0">
                <a:solidFill>
                  <a:srgbClr val="191919"/>
                </a:solidFill>
                <a:latin typeface="Constantia" pitchFamily="18" charset="0"/>
              </a:rPr>
              <a:t>.49</a:t>
            </a:r>
            <a:endParaRPr lang="lt-LT" sz="2000" i="1" dirty="0" smtClean="0">
              <a:solidFill>
                <a:schemeClr val="bg1"/>
              </a:solidFill>
              <a:latin typeface="Constantia" pitchFamily="18" charset="0"/>
            </a:endParaRPr>
          </a:p>
          <a:p>
            <a:pPr>
              <a:buNone/>
            </a:pPr>
            <a:r>
              <a:rPr lang="lt-LT" sz="2400" i="1" dirty="0" smtClean="0">
                <a:solidFill>
                  <a:schemeClr val="bg1"/>
                </a:solidFill>
                <a:latin typeface="Constantia" pitchFamily="18" charset="0"/>
              </a:rPr>
              <a:t>	</a:t>
            </a:r>
            <a:r>
              <a:rPr lang="lt-LT" sz="2400" i="1" dirty="0" err="1" smtClean="0">
                <a:solidFill>
                  <a:schemeClr val="bg1"/>
                </a:solidFill>
                <a:latin typeface="Constantia" pitchFamily="18" charset="0"/>
              </a:rPr>
              <a:t>In</a:t>
            </a:r>
            <a:r>
              <a:rPr lang="lt-LT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2400" i="1" dirty="0" err="1" smtClean="0">
                <a:solidFill>
                  <a:schemeClr val="bg1"/>
                </a:solidFill>
                <a:latin typeface="Constantia" pitchFamily="18" charset="0"/>
              </a:rPr>
              <a:t>omnibus</a:t>
            </a:r>
            <a:r>
              <a:rPr lang="lt-LT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2400" i="1" dirty="0" err="1" smtClean="0">
                <a:solidFill>
                  <a:schemeClr val="bg1"/>
                </a:solidFill>
                <a:latin typeface="Constantia" pitchFamily="18" charset="0"/>
              </a:rPr>
              <a:t>denique</a:t>
            </a:r>
            <a:r>
              <a:rPr lang="lt-LT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2400" i="1" dirty="0" err="1" smtClean="0">
                <a:solidFill>
                  <a:schemeClr val="bg1"/>
                </a:solidFill>
                <a:latin typeface="Constantia" pitchFamily="18" charset="0"/>
              </a:rPr>
              <a:t>aliis</a:t>
            </a:r>
            <a:r>
              <a:rPr lang="lt-LT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2400" i="1" dirty="0" err="1" smtClean="0">
                <a:solidFill>
                  <a:schemeClr val="bg1"/>
                </a:solidFill>
                <a:latin typeface="Constantia" pitchFamily="18" charset="0"/>
              </a:rPr>
              <a:t>vitiis</a:t>
            </a:r>
            <a:r>
              <a:rPr lang="lt-LT" sz="2400" i="1" dirty="0" smtClean="0">
                <a:solidFill>
                  <a:schemeClr val="bg1"/>
                </a:solidFill>
                <a:latin typeface="Constantia" pitchFamily="18" charset="0"/>
              </a:rPr>
              <a:t> aut </a:t>
            </a:r>
            <a:r>
              <a:rPr lang="lt-LT" sz="2400" i="1" dirty="0" err="1" smtClean="0">
                <a:solidFill>
                  <a:schemeClr val="bg1"/>
                </a:solidFill>
                <a:latin typeface="Constantia" pitchFamily="18" charset="0"/>
              </a:rPr>
              <a:t>ostentatio</a:t>
            </a:r>
            <a:r>
              <a:rPr lang="lt-LT" sz="2400" i="1" dirty="0" smtClean="0">
                <a:solidFill>
                  <a:schemeClr val="bg1"/>
                </a:solidFill>
                <a:latin typeface="Constantia" pitchFamily="18" charset="0"/>
              </a:rPr>
              <a:t> aut </a:t>
            </a:r>
            <a:r>
              <a:rPr lang="lt-LT" sz="2400" i="1" dirty="0" err="1" smtClean="0">
                <a:solidFill>
                  <a:schemeClr val="bg1"/>
                </a:solidFill>
                <a:latin typeface="Constantia" pitchFamily="18" charset="0"/>
              </a:rPr>
              <a:t>usus</a:t>
            </a:r>
            <a:r>
              <a:rPr lang="lt-LT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2400" i="1" dirty="0" err="1" smtClean="0">
                <a:solidFill>
                  <a:schemeClr val="bg1"/>
                </a:solidFill>
                <a:latin typeface="Constantia" pitchFamily="18" charset="0"/>
              </a:rPr>
              <a:t>placet</a:t>
            </a:r>
            <a:r>
              <a:rPr lang="lt-LT" sz="2400" i="1" dirty="0" smtClean="0">
                <a:solidFill>
                  <a:schemeClr val="bg1"/>
                </a:solidFill>
                <a:latin typeface="Constantia" pitchFamily="18" charset="0"/>
              </a:rPr>
              <a:t>: </a:t>
            </a:r>
            <a:r>
              <a:rPr lang="lt-LT" sz="2400" i="1" dirty="0" err="1" smtClean="0">
                <a:solidFill>
                  <a:schemeClr val="bg1"/>
                </a:solidFill>
                <a:latin typeface="Constantia" pitchFamily="18" charset="0"/>
              </a:rPr>
              <a:t>in</a:t>
            </a:r>
            <a:r>
              <a:rPr lang="lt-LT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2400" i="1" dirty="0" err="1" smtClean="0">
                <a:solidFill>
                  <a:schemeClr val="bg1"/>
                </a:solidFill>
                <a:latin typeface="Constantia" pitchFamily="18" charset="0"/>
              </a:rPr>
              <a:t>sucinis</a:t>
            </a:r>
            <a:r>
              <a:rPr lang="lt-LT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2400" i="1" dirty="0" err="1" smtClean="0">
                <a:solidFill>
                  <a:schemeClr val="bg1"/>
                </a:solidFill>
                <a:latin typeface="Constantia" pitchFamily="18" charset="0"/>
              </a:rPr>
              <a:t>sola</a:t>
            </a:r>
            <a:r>
              <a:rPr lang="lt-LT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2400" i="1" dirty="0" err="1" smtClean="0">
                <a:solidFill>
                  <a:schemeClr val="bg1"/>
                </a:solidFill>
                <a:latin typeface="Constantia" pitchFamily="18" charset="0"/>
              </a:rPr>
              <a:t>deliciarum</a:t>
            </a:r>
            <a:r>
              <a:rPr lang="lt-LT" sz="2400" i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lt-LT" sz="2400" i="1" dirty="0" err="1" smtClean="0">
                <a:solidFill>
                  <a:schemeClr val="bg1"/>
                </a:solidFill>
                <a:latin typeface="Constantia" pitchFamily="18" charset="0"/>
              </a:rPr>
              <a:t>conscientia</a:t>
            </a:r>
            <a:r>
              <a:rPr lang="lt-LT" sz="2400" i="1" dirty="0" smtClean="0">
                <a:solidFill>
                  <a:schemeClr val="bg1"/>
                </a:solidFill>
                <a:latin typeface="Constantia" pitchFamily="18" charset="0"/>
              </a:rPr>
              <a:t>.</a:t>
            </a:r>
          </a:p>
          <a:p>
            <a:pPr>
              <a:buNone/>
            </a:pPr>
            <a:endParaRPr lang="lt-LT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t-LT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judge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even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amber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expensive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rare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very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possesion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it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might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bring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pride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prestige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it‘s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owner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yet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it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highly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desirable</a:t>
            </a:r>
            <a:r>
              <a:rPr lang="lt-L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lt-L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1297</TotalTime>
  <Words>291</Words>
  <Application>Microsoft Office PowerPoint</Application>
  <PresentationFormat>Bildspel på skärmen (4:3)</PresentationFormat>
  <Paragraphs>79</Paragraphs>
  <Slides>17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18" baseType="lpstr">
      <vt:lpstr>Office Theme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dalia</dc:creator>
  <cp:lastModifiedBy>Astrid Nilsson</cp:lastModifiedBy>
  <cp:revision>87</cp:revision>
  <dcterms:created xsi:type="dcterms:W3CDTF">2012-11-04T10:39:58Z</dcterms:created>
  <dcterms:modified xsi:type="dcterms:W3CDTF">2012-11-20T10:35:02Z</dcterms:modified>
  <cp:contentStatus>Slutgiltig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